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1"/>
  </p:notesMasterIdLst>
  <p:handoutMasterIdLst>
    <p:handoutMasterId r:id="rId52"/>
  </p:handoutMasterIdLst>
  <p:sldIdLst>
    <p:sldId id="256" r:id="rId5"/>
    <p:sldId id="1214" r:id="rId6"/>
    <p:sldId id="1365" r:id="rId7"/>
    <p:sldId id="1370" r:id="rId8"/>
    <p:sldId id="1292" r:id="rId9"/>
    <p:sldId id="1277" r:id="rId10"/>
    <p:sldId id="1216" r:id="rId11"/>
    <p:sldId id="1388" r:id="rId12"/>
    <p:sldId id="1389" r:id="rId13"/>
    <p:sldId id="1314" r:id="rId14"/>
    <p:sldId id="1313" r:id="rId15"/>
    <p:sldId id="1336" r:id="rId16"/>
    <p:sldId id="1332" r:id="rId17"/>
    <p:sldId id="1278" r:id="rId18"/>
    <p:sldId id="1283" r:id="rId19"/>
    <p:sldId id="1333" r:id="rId20"/>
    <p:sldId id="1334" r:id="rId21"/>
    <p:sldId id="1263" r:id="rId22"/>
    <p:sldId id="1265" r:id="rId23"/>
    <p:sldId id="1267" r:id="rId24"/>
    <p:sldId id="1264" r:id="rId25"/>
    <p:sldId id="1266" r:id="rId26"/>
    <p:sldId id="1268" r:id="rId27"/>
    <p:sldId id="1329" r:id="rId28"/>
    <p:sldId id="1337" r:id="rId29"/>
    <p:sldId id="1339" r:id="rId30"/>
    <p:sldId id="1330" r:id="rId31"/>
    <p:sldId id="1338" r:id="rId32"/>
    <p:sldId id="1340" r:id="rId33"/>
    <p:sldId id="1345" r:id="rId34"/>
    <p:sldId id="1341" r:id="rId35"/>
    <p:sldId id="1342" r:id="rId36"/>
    <p:sldId id="1344" r:id="rId37"/>
    <p:sldId id="1343" r:id="rId38"/>
    <p:sldId id="1375" r:id="rId39"/>
    <p:sldId id="1316" r:id="rId40"/>
    <p:sldId id="1348" r:id="rId41"/>
    <p:sldId id="1318" r:id="rId42"/>
    <p:sldId id="1317" r:id="rId43"/>
    <p:sldId id="1347" r:id="rId44"/>
    <p:sldId id="1319" r:id="rId45"/>
    <p:sldId id="1315" r:id="rId46"/>
    <p:sldId id="1349" r:id="rId47"/>
    <p:sldId id="1382" r:id="rId48"/>
    <p:sldId id="1311" r:id="rId49"/>
    <p:sldId id="125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8821E3-D0F7-5A08-C235-157EF3687FB9}" name="Bowler, Catherine (DESE)" initials="B(" userId="S::catherine.bowler@mass.gov::8079525b-6fe2-45b7-ba6f-1bf3b30f1c1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647B6"/>
    <a:srgbClr val="000000"/>
    <a:srgbClr val="8397E7"/>
    <a:srgbClr val="AFCBFD"/>
    <a:srgbClr val="93A9FF"/>
    <a:srgbClr val="86A9E2"/>
    <a:srgbClr val="494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A9A9ED-D3F6-481E-AB2B-454D334C3A94}" v="162" dt="2024-04-29T15:41:03.3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3" autoAdjust="0"/>
    <p:restoredTop sz="86369" autoAdjust="0"/>
  </p:normalViewPr>
  <p:slideViewPr>
    <p:cSldViewPr snapToGrid="0">
      <p:cViewPr varScale="1">
        <p:scale>
          <a:sx n="75" d="100"/>
          <a:sy n="75" d="100"/>
        </p:scale>
        <p:origin x="77" y="278"/>
      </p:cViewPr>
      <p:guideLst/>
    </p:cSldViewPr>
  </p:slideViewPr>
  <p:outlineViewPr>
    <p:cViewPr>
      <p:scale>
        <a:sx n="33" d="100"/>
        <a:sy n="33" d="100"/>
      </p:scale>
      <p:origin x="0" y="-14664"/>
    </p:cViewPr>
  </p:outlineViewPr>
  <p:notesTextViewPr>
    <p:cViewPr>
      <p:scale>
        <a:sx n="3" d="2"/>
        <a:sy n="3" d="2"/>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5/6/2024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5/6/2024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1205723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3070802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a:p>
        </p:txBody>
      </p:sp>
    </p:spTree>
    <p:extLst>
      <p:ext uri="{BB962C8B-B14F-4D97-AF65-F5344CB8AC3E}">
        <p14:creationId xmlns:p14="http://schemas.microsoft.com/office/powerpoint/2010/main" val="4196410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10">
              <a:lnSpc>
                <a:spcPct val="107000"/>
              </a:lnSpc>
              <a:defRPr/>
            </a:pPr>
            <a:endParaRPr lang="en-US" sz="1100" dirty="0">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12</a:t>
            </a:fld>
            <a:endParaRPr lang="en-US"/>
          </a:p>
        </p:txBody>
      </p:sp>
    </p:spTree>
    <p:extLst>
      <p:ext uri="{BB962C8B-B14F-4D97-AF65-F5344CB8AC3E}">
        <p14:creationId xmlns:p14="http://schemas.microsoft.com/office/powerpoint/2010/main" val="467382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13</a:t>
            </a:fld>
            <a:endParaRPr lang="en-US"/>
          </a:p>
        </p:txBody>
      </p:sp>
    </p:spTree>
    <p:extLst>
      <p:ext uri="{BB962C8B-B14F-4D97-AF65-F5344CB8AC3E}">
        <p14:creationId xmlns:p14="http://schemas.microsoft.com/office/powerpoint/2010/main" val="4031158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14</a:t>
            </a:fld>
            <a:endParaRPr lang="en-US"/>
          </a:p>
        </p:txBody>
      </p:sp>
    </p:spTree>
    <p:extLst>
      <p:ext uri="{BB962C8B-B14F-4D97-AF65-F5344CB8AC3E}">
        <p14:creationId xmlns:p14="http://schemas.microsoft.com/office/powerpoint/2010/main" val="334116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15</a:t>
            </a:fld>
            <a:endParaRPr lang="en-US"/>
          </a:p>
        </p:txBody>
      </p:sp>
    </p:spTree>
    <p:extLst>
      <p:ext uri="{BB962C8B-B14F-4D97-AF65-F5344CB8AC3E}">
        <p14:creationId xmlns:p14="http://schemas.microsoft.com/office/powerpoint/2010/main" val="1793269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16</a:t>
            </a:fld>
            <a:endParaRPr lang="en-US"/>
          </a:p>
        </p:txBody>
      </p:sp>
    </p:spTree>
    <p:extLst>
      <p:ext uri="{BB962C8B-B14F-4D97-AF65-F5344CB8AC3E}">
        <p14:creationId xmlns:p14="http://schemas.microsoft.com/office/powerpoint/2010/main" val="572741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17</a:t>
            </a:fld>
            <a:endParaRPr lang="en-US"/>
          </a:p>
        </p:txBody>
      </p:sp>
    </p:spTree>
    <p:extLst>
      <p:ext uri="{BB962C8B-B14F-4D97-AF65-F5344CB8AC3E}">
        <p14:creationId xmlns:p14="http://schemas.microsoft.com/office/powerpoint/2010/main" val="95209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10">
              <a:lnSpc>
                <a:spcPct val="107000"/>
              </a:lnSpc>
              <a:defRPr/>
            </a:pPr>
            <a:endParaRPr lang="en-US" sz="1100" dirty="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18</a:t>
            </a:fld>
            <a:endParaRPr lang="en-US"/>
          </a:p>
        </p:txBody>
      </p:sp>
    </p:spTree>
    <p:extLst>
      <p:ext uri="{BB962C8B-B14F-4D97-AF65-F5344CB8AC3E}">
        <p14:creationId xmlns:p14="http://schemas.microsoft.com/office/powerpoint/2010/main" val="459575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19</a:t>
            </a:fld>
            <a:endParaRPr lang="en-US"/>
          </a:p>
        </p:txBody>
      </p:sp>
    </p:spTree>
    <p:extLst>
      <p:ext uri="{BB962C8B-B14F-4D97-AF65-F5344CB8AC3E}">
        <p14:creationId xmlns:p14="http://schemas.microsoft.com/office/powerpoint/2010/main" val="1278847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a:p>
        </p:txBody>
      </p:sp>
    </p:spTree>
    <p:extLst>
      <p:ext uri="{BB962C8B-B14F-4D97-AF65-F5344CB8AC3E}">
        <p14:creationId xmlns:p14="http://schemas.microsoft.com/office/powerpoint/2010/main" val="1213511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20</a:t>
            </a:fld>
            <a:endParaRPr lang="en-US"/>
          </a:p>
        </p:txBody>
      </p:sp>
    </p:spTree>
    <p:extLst>
      <p:ext uri="{BB962C8B-B14F-4D97-AF65-F5344CB8AC3E}">
        <p14:creationId xmlns:p14="http://schemas.microsoft.com/office/powerpoint/2010/main" val="1766578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21</a:t>
            </a:fld>
            <a:endParaRPr lang="en-US"/>
          </a:p>
        </p:txBody>
      </p:sp>
    </p:spTree>
    <p:extLst>
      <p:ext uri="{BB962C8B-B14F-4D97-AF65-F5344CB8AC3E}">
        <p14:creationId xmlns:p14="http://schemas.microsoft.com/office/powerpoint/2010/main" val="999247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22</a:t>
            </a:fld>
            <a:endParaRPr lang="en-US"/>
          </a:p>
        </p:txBody>
      </p:sp>
    </p:spTree>
    <p:extLst>
      <p:ext uri="{BB962C8B-B14F-4D97-AF65-F5344CB8AC3E}">
        <p14:creationId xmlns:p14="http://schemas.microsoft.com/office/powerpoint/2010/main" val="1079360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23</a:t>
            </a:fld>
            <a:endParaRPr lang="en-US"/>
          </a:p>
        </p:txBody>
      </p:sp>
    </p:spTree>
    <p:extLst>
      <p:ext uri="{BB962C8B-B14F-4D97-AF65-F5344CB8AC3E}">
        <p14:creationId xmlns:p14="http://schemas.microsoft.com/office/powerpoint/2010/main" val="1273260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24</a:t>
            </a:fld>
            <a:endParaRPr lang="en-US"/>
          </a:p>
        </p:txBody>
      </p:sp>
    </p:spTree>
    <p:extLst>
      <p:ext uri="{BB962C8B-B14F-4D97-AF65-F5344CB8AC3E}">
        <p14:creationId xmlns:p14="http://schemas.microsoft.com/office/powerpoint/2010/main" val="1073141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25</a:t>
            </a:fld>
            <a:endParaRPr lang="en-US"/>
          </a:p>
        </p:txBody>
      </p:sp>
    </p:spTree>
    <p:extLst>
      <p:ext uri="{BB962C8B-B14F-4D97-AF65-F5344CB8AC3E}">
        <p14:creationId xmlns:p14="http://schemas.microsoft.com/office/powerpoint/2010/main" val="1791720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2210" rtl="0" eaLnBrk="1" fontAlgn="auto" latinLnBrk="0" hangingPunct="1">
              <a:lnSpc>
                <a:spcPct val="107000"/>
              </a:lnSpc>
              <a:spcBef>
                <a:spcPts val="0"/>
              </a:spcBef>
              <a:spcAft>
                <a:spcPts val="0"/>
              </a:spcAft>
              <a:buClrTx/>
              <a:buSzTx/>
              <a:buFontTx/>
              <a:buNone/>
              <a:tabLst/>
              <a:defRPr/>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26</a:t>
            </a:fld>
            <a:endParaRPr lang="en-US"/>
          </a:p>
        </p:txBody>
      </p:sp>
    </p:spTree>
    <p:extLst>
      <p:ext uri="{BB962C8B-B14F-4D97-AF65-F5344CB8AC3E}">
        <p14:creationId xmlns:p14="http://schemas.microsoft.com/office/powerpoint/2010/main" val="3258725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27</a:t>
            </a:fld>
            <a:endParaRPr lang="en-US"/>
          </a:p>
        </p:txBody>
      </p:sp>
    </p:spTree>
    <p:extLst>
      <p:ext uri="{BB962C8B-B14F-4D97-AF65-F5344CB8AC3E}">
        <p14:creationId xmlns:p14="http://schemas.microsoft.com/office/powerpoint/2010/main" val="4031158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28</a:t>
            </a:fld>
            <a:endParaRPr lang="en-US"/>
          </a:p>
        </p:txBody>
      </p:sp>
    </p:spTree>
    <p:extLst>
      <p:ext uri="{BB962C8B-B14F-4D97-AF65-F5344CB8AC3E}">
        <p14:creationId xmlns:p14="http://schemas.microsoft.com/office/powerpoint/2010/main" val="2229472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29</a:t>
            </a:fld>
            <a:endParaRPr lang="en-US"/>
          </a:p>
        </p:txBody>
      </p:sp>
    </p:spTree>
    <p:extLst>
      <p:ext uri="{BB962C8B-B14F-4D97-AF65-F5344CB8AC3E}">
        <p14:creationId xmlns:p14="http://schemas.microsoft.com/office/powerpoint/2010/main" val="337440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5701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57125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30</a:t>
            </a:fld>
            <a:endParaRPr lang="en-US"/>
          </a:p>
        </p:txBody>
      </p:sp>
    </p:spTree>
    <p:extLst>
      <p:ext uri="{BB962C8B-B14F-4D97-AF65-F5344CB8AC3E}">
        <p14:creationId xmlns:p14="http://schemas.microsoft.com/office/powerpoint/2010/main" val="9279244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31</a:t>
            </a:fld>
            <a:endParaRPr lang="en-US"/>
          </a:p>
        </p:txBody>
      </p:sp>
    </p:spTree>
    <p:extLst>
      <p:ext uri="{BB962C8B-B14F-4D97-AF65-F5344CB8AC3E}">
        <p14:creationId xmlns:p14="http://schemas.microsoft.com/office/powerpoint/2010/main" val="11050429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32</a:t>
            </a:fld>
            <a:endParaRPr lang="en-US"/>
          </a:p>
        </p:txBody>
      </p:sp>
    </p:spTree>
    <p:extLst>
      <p:ext uri="{BB962C8B-B14F-4D97-AF65-F5344CB8AC3E}">
        <p14:creationId xmlns:p14="http://schemas.microsoft.com/office/powerpoint/2010/main" val="29792435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33</a:t>
            </a:fld>
            <a:endParaRPr lang="en-US"/>
          </a:p>
        </p:txBody>
      </p:sp>
    </p:spTree>
    <p:extLst>
      <p:ext uri="{BB962C8B-B14F-4D97-AF65-F5344CB8AC3E}">
        <p14:creationId xmlns:p14="http://schemas.microsoft.com/office/powerpoint/2010/main" val="2568350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34</a:t>
            </a:fld>
            <a:endParaRPr lang="en-US"/>
          </a:p>
        </p:txBody>
      </p:sp>
    </p:spTree>
    <p:extLst>
      <p:ext uri="{BB962C8B-B14F-4D97-AF65-F5344CB8AC3E}">
        <p14:creationId xmlns:p14="http://schemas.microsoft.com/office/powerpoint/2010/main" val="10391441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35</a:t>
            </a:fld>
            <a:endParaRPr lang="en-US"/>
          </a:p>
        </p:txBody>
      </p:sp>
    </p:spTree>
    <p:extLst>
      <p:ext uri="{BB962C8B-B14F-4D97-AF65-F5344CB8AC3E}">
        <p14:creationId xmlns:p14="http://schemas.microsoft.com/office/powerpoint/2010/main" val="33401756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36</a:t>
            </a:fld>
            <a:endParaRPr lang="en-US"/>
          </a:p>
        </p:txBody>
      </p:sp>
    </p:spTree>
    <p:extLst>
      <p:ext uri="{BB962C8B-B14F-4D97-AF65-F5344CB8AC3E}">
        <p14:creationId xmlns:p14="http://schemas.microsoft.com/office/powerpoint/2010/main" val="12788470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37</a:t>
            </a:fld>
            <a:endParaRPr lang="en-US"/>
          </a:p>
        </p:txBody>
      </p:sp>
    </p:spTree>
    <p:extLst>
      <p:ext uri="{BB962C8B-B14F-4D97-AF65-F5344CB8AC3E}">
        <p14:creationId xmlns:p14="http://schemas.microsoft.com/office/powerpoint/2010/main" val="22906505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38</a:t>
            </a:fld>
            <a:endParaRPr lang="en-US"/>
          </a:p>
        </p:txBody>
      </p:sp>
    </p:spTree>
    <p:extLst>
      <p:ext uri="{BB962C8B-B14F-4D97-AF65-F5344CB8AC3E}">
        <p14:creationId xmlns:p14="http://schemas.microsoft.com/office/powerpoint/2010/main" val="17665781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p:txBody>
      </p:sp>
      <p:sp>
        <p:nvSpPr>
          <p:cNvPr id="4" name="Slide Number Placeholder 3"/>
          <p:cNvSpPr>
            <a:spLocks noGrp="1"/>
          </p:cNvSpPr>
          <p:nvPr>
            <p:ph type="sldNum" sz="quarter" idx="5"/>
          </p:nvPr>
        </p:nvSpPr>
        <p:spPr/>
        <p:txBody>
          <a:bodyPr/>
          <a:lstStyle/>
          <a:p>
            <a:fld id="{825FC15E-7FD1-034A-9729-2C6FA6821FBB}" type="slidenum">
              <a:rPr lang="en-US" smtClean="0"/>
              <a:t>39</a:t>
            </a:fld>
            <a:endParaRPr lang="en-US"/>
          </a:p>
        </p:txBody>
      </p:sp>
    </p:spTree>
    <p:extLst>
      <p:ext uri="{BB962C8B-B14F-4D97-AF65-F5344CB8AC3E}">
        <p14:creationId xmlns:p14="http://schemas.microsoft.com/office/powerpoint/2010/main" val="1079360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10">
              <a:lnSpc>
                <a:spcPct val="107000"/>
              </a:lnSpc>
              <a:defRPr/>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41257518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p:txBody>
      </p:sp>
      <p:sp>
        <p:nvSpPr>
          <p:cNvPr id="4" name="Slide Number Placeholder 3"/>
          <p:cNvSpPr>
            <a:spLocks noGrp="1"/>
          </p:cNvSpPr>
          <p:nvPr>
            <p:ph type="sldNum" sz="quarter" idx="5"/>
          </p:nvPr>
        </p:nvSpPr>
        <p:spPr/>
        <p:txBody>
          <a:bodyPr/>
          <a:lstStyle/>
          <a:p>
            <a:fld id="{825FC15E-7FD1-034A-9729-2C6FA6821FBB}" type="slidenum">
              <a:rPr lang="en-US" smtClean="0"/>
              <a:t>40</a:t>
            </a:fld>
            <a:endParaRPr lang="en-US"/>
          </a:p>
        </p:txBody>
      </p:sp>
    </p:spTree>
    <p:extLst>
      <p:ext uri="{BB962C8B-B14F-4D97-AF65-F5344CB8AC3E}">
        <p14:creationId xmlns:p14="http://schemas.microsoft.com/office/powerpoint/2010/main" val="18702035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p:txBody>
      </p:sp>
      <p:sp>
        <p:nvSpPr>
          <p:cNvPr id="4" name="Slide Number Placeholder 3"/>
          <p:cNvSpPr>
            <a:spLocks noGrp="1"/>
          </p:cNvSpPr>
          <p:nvPr>
            <p:ph type="sldNum" sz="quarter" idx="5"/>
          </p:nvPr>
        </p:nvSpPr>
        <p:spPr/>
        <p:txBody>
          <a:bodyPr/>
          <a:lstStyle/>
          <a:p>
            <a:fld id="{825FC15E-7FD1-034A-9729-2C6FA6821FBB}" type="slidenum">
              <a:rPr lang="en-US" smtClean="0"/>
              <a:t>41</a:t>
            </a:fld>
            <a:endParaRPr lang="en-US"/>
          </a:p>
        </p:txBody>
      </p:sp>
    </p:spTree>
    <p:extLst>
      <p:ext uri="{BB962C8B-B14F-4D97-AF65-F5344CB8AC3E}">
        <p14:creationId xmlns:p14="http://schemas.microsoft.com/office/powerpoint/2010/main" val="9992475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42</a:t>
            </a:fld>
            <a:endParaRPr lang="en-US"/>
          </a:p>
        </p:txBody>
      </p:sp>
    </p:spTree>
    <p:extLst>
      <p:ext uri="{BB962C8B-B14F-4D97-AF65-F5344CB8AC3E}">
        <p14:creationId xmlns:p14="http://schemas.microsoft.com/office/powerpoint/2010/main" val="12732602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43</a:t>
            </a:fld>
            <a:endParaRPr lang="en-US"/>
          </a:p>
        </p:txBody>
      </p:sp>
    </p:spTree>
    <p:extLst>
      <p:ext uri="{BB962C8B-B14F-4D97-AF65-F5344CB8AC3E}">
        <p14:creationId xmlns:p14="http://schemas.microsoft.com/office/powerpoint/2010/main" val="11435608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10">
              <a:defRPr/>
            </a:pP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44</a:t>
            </a:fld>
            <a:endParaRPr lang="en-US"/>
          </a:p>
        </p:txBody>
      </p:sp>
    </p:spTree>
    <p:extLst>
      <p:ext uri="{BB962C8B-B14F-4D97-AF65-F5344CB8AC3E}">
        <p14:creationId xmlns:p14="http://schemas.microsoft.com/office/powerpoint/2010/main" val="1175676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45</a:t>
            </a:fld>
            <a:endParaRPr lang="en-US"/>
          </a:p>
        </p:txBody>
      </p:sp>
    </p:spTree>
    <p:extLst>
      <p:ext uri="{BB962C8B-B14F-4D97-AF65-F5344CB8AC3E}">
        <p14:creationId xmlns:p14="http://schemas.microsoft.com/office/powerpoint/2010/main" val="32575331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46</a:t>
            </a:fld>
            <a:endParaRPr lang="en-US"/>
          </a:p>
        </p:txBody>
      </p:sp>
    </p:spTree>
    <p:extLst>
      <p:ext uri="{BB962C8B-B14F-4D97-AF65-F5344CB8AC3E}">
        <p14:creationId xmlns:p14="http://schemas.microsoft.com/office/powerpoint/2010/main" val="1101194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2210" rtl="0" eaLnBrk="1" fontAlgn="auto" latinLnBrk="0" hangingPunct="1">
              <a:lnSpc>
                <a:spcPct val="107000"/>
              </a:lnSpc>
              <a:spcBef>
                <a:spcPts val="0"/>
              </a:spcBef>
              <a:spcAft>
                <a:spcPts val="0"/>
              </a:spcAft>
              <a:buClrTx/>
              <a:buSzTx/>
              <a:buFontTx/>
              <a:buNone/>
              <a:tabLst/>
              <a:defRPr/>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dirty="0"/>
          </a:p>
        </p:txBody>
      </p:sp>
    </p:spTree>
    <p:extLst>
      <p:ext uri="{BB962C8B-B14F-4D97-AF65-F5344CB8AC3E}">
        <p14:creationId xmlns:p14="http://schemas.microsoft.com/office/powerpoint/2010/main" val="3373843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10">
              <a:lnSpc>
                <a:spcPct val="107000"/>
              </a:lnSpc>
              <a:defRPr/>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dirty="0"/>
          </a:p>
        </p:txBody>
      </p:sp>
    </p:spTree>
    <p:extLst>
      <p:ext uri="{BB962C8B-B14F-4D97-AF65-F5344CB8AC3E}">
        <p14:creationId xmlns:p14="http://schemas.microsoft.com/office/powerpoint/2010/main" val="317767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endParaRPr lang="en-US" altLang="en-US" sz="2800" b="0" dirty="0"/>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dirty="0"/>
          </a:p>
        </p:txBody>
      </p:sp>
    </p:spTree>
    <p:extLst>
      <p:ext uri="{BB962C8B-B14F-4D97-AF65-F5344CB8AC3E}">
        <p14:creationId xmlns:p14="http://schemas.microsoft.com/office/powerpoint/2010/main" val="1530279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3692745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9012">
              <a:lnSpc>
                <a:spcPct val="107000"/>
              </a:lnSpc>
              <a:defRPr/>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178738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hyperlink" Target="https://www.doe.mass.edu/mcas/training.html" TargetMode="External"/><Relationship Id="rId3" Type="http://schemas.openxmlformats.org/officeDocument/2006/relationships/hyperlink" Target="https://www.doe.mass.edu/mcas/" TargetMode="External"/><Relationship Id="rId7" Type="http://schemas.openxmlformats.org/officeDocument/2006/relationships/hyperlink" Target="http://mcas.pearsonsupport.com/student/"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hyperlink" Target="http://mcas.pearsonsupport.com/released-items/science/" TargetMode="External"/><Relationship Id="rId5" Type="http://schemas.openxmlformats.org/officeDocument/2006/relationships/hyperlink" Target="https://www.doe.mass.edu/mcas/student/default.html" TargetMode="External"/><Relationship Id="rId4" Type="http://schemas.openxmlformats.org/officeDocument/2006/relationships/hyperlink" Target="https://www.doe.mass.edu/mcas/tdd/sci.html" TargetMode="External"/><Relationship Id="rId9" Type="http://schemas.openxmlformats.org/officeDocument/2006/relationships/hyperlink" Target="https://www.doe.mass.edu/mcas/tdd/ste-assess-pilot/default.html"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doe.mass.edu/mcas"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hyperlink" Target="http://mcasservicecenter.com/" TargetMode="External"/><Relationship Id="rId4" Type="http://schemas.openxmlformats.org/officeDocument/2006/relationships/hyperlink" Target="mailto:mcas@doe.mass.edu"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C4D94E-A9AA-62DE-5E4F-A297B528F86F}"/>
              </a:ext>
            </a:extLst>
          </p:cNvPr>
          <p:cNvSpPr>
            <a:spLocks noGrp="1"/>
          </p:cNvSpPr>
          <p:nvPr>
            <p:ph type="ctrTitle"/>
          </p:nvPr>
        </p:nvSpPr>
        <p:spPr>
          <a:xfrm>
            <a:off x="247134" y="1656471"/>
            <a:ext cx="11755395" cy="2366890"/>
          </a:xfrm>
        </p:spPr>
        <p:txBody>
          <a:bodyPr>
            <a:normAutofit fontScale="90000"/>
          </a:bodyPr>
          <a:lstStyle/>
          <a:p>
            <a:pPr marL="0" marR="0" algn="ctr" fontAlgn="base">
              <a:spcBef>
                <a:spcPts val="0"/>
              </a:spcBef>
              <a:spcAft>
                <a:spcPts val="0"/>
              </a:spcAft>
            </a:pPr>
            <a:r>
              <a:rPr lang="en-US" sz="5000" dirty="0">
                <a:solidFill>
                  <a:srgbClr val="002060"/>
                </a:solidFill>
              </a:rPr>
              <a:t>MCAS Scoring of</a:t>
            </a:r>
            <a:br>
              <a:rPr lang="en-US" sz="5000" dirty="0">
                <a:solidFill>
                  <a:srgbClr val="002060"/>
                </a:solidFill>
              </a:rPr>
            </a:br>
            <a:r>
              <a:rPr lang="en-US" sz="5000" dirty="0">
                <a:solidFill>
                  <a:srgbClr val="002060"/>
                </a:solidFill>
              </a:rPr>
              <a:t>Science &amp; Technology/Engineering</a:t>
            </a:r>
            <a:br>
              <a:rPr lang="en-US" sz="5000" dirty="0">
                <a:solidFill>
                  <a:srgbClr val="002060"/>
                </a:solidFill>
              </a:rPr>
            </a:br>
            <a:r>
              <a:rPr lang="en-US" sz="5000" dirty="0">
                <a:solidFill>
                  <a:srgbClr val="002060"/>
                </a:solidFill>
              </a:rPr>
              <a:t>Constructed-Response Items</a:t>
            </a:r>
            <a:br>
              <a:rPr lang="en-US" sz="5000" dirty="0">
                <a:solidFill>
                  <a:srgbClr val="002060"/>
                </a:solidFill>
              </a:rPr>
            </a:br>
            <a:r>
              <a:rPr lang="en-US" sz="5000" dirty="0">
                <a:solidFill>
                  <a:srgbClr val="002060"/>
                </a:solidFill>
              </a:rPr>
              <a:t>Grade 8</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a:xfrm>
            <a:off x="412046" y="5791810"/>
            <a:ext cx="5351080" cy="714498"/>
          </a:xfrm>
        </p:spPr>
        <p:txBody>
          <a:bodyPr vert="horz" lIns="91440" tIns="45720" rIns="91440" bIns="45720" rtlCol="0" anchor="t">
            <a:normAutofit/>
          </a:bodyPr>
          <a:lstStyle/>
          <a:p>
            <a:r>
              <a:rPr lang="en-US" sz="3000" dirty="0">
                <a:solidFill>
                  <a:srgbClr val="002060"/>
                </a:solidFill>
                <a:latin typeface="Arial"/>
                <a:cs typeface="Arial"/>
              </a:rPr>
              <a:t>2024</a:t>
            </a:r>
            <a:endParaRPr lang="en-US" dirty="0"/>
          </a:p>
        </p:txBody>
      </p:sp>
    </p:spTree>
    <p:extLst>
      <p:ext uri="{BB962C8B-B14F-4D97-AF65-F5344CB8AC3E}">
        <p14:creationId xmlns:p14="http://schemas.microsoft.com/office/powerpoint/2010/main" val="3472057045"/>
      </p:ext>
    </p:extLst>
  </p:cSld>
  <p:clrMapOvr>
    <a:masterClrMapping/>
  </p:clrMapOvr>
  <mc:AlternateContent xmlns:mc="http://schemas.openxmlformats.org/markup-compatibility/2006" xmlns:p14="http://schemas.microsoft.com/office/powerpoint/2010/main">
    <mc:Choice Requires="p14">
      <p:transition spd="slow" p14:dur="2000" advTm="47713"/>
    </mc:Choice>
    <mc:Fallback xmlns="">
      <p:transition spd="slow" advTm="4771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626E2-1245-781F-0A8C-E205FC2C2A8D}"/>
              </a:ext>
            </a:extLst>
          </p:cNvPr>
          <p:cNvSpPr>
            <a:spLocks noGrp="1"/>
          </p:cNvSpPr>
          <p:nvPr>
            <p:ph type="title"/>
          </p:nvPr>
        </p:nvSpPr>
        <p:spPr/>
        <p:txBody>
          <a:bodyPr/>
          <a:lstStyle/>
          <a:p>
            <a:r>
              <a:rPr lang="en-US" b="1" dirty="0">
                <a:latin typeface="Arial"/>
                <a:cs typeface="Arial"/>
              </a:rPr>
              <a:t>Gr. 8 STE </a:t>
            </a:r>
            <a:br>
              <a:rPr lang="en-US" b="1" dirty="0">
                <a:latin typeface="Arial"/>
                <a:cs typeface="Arial"/>
              </a:rPr>
            </a:br>
            <a:r>
              <a:rPr lang="en-US" b="1" dirty="0">
                <a:latin typeface="Arial"/>
                <a:cs typeface="Arial"/>
              </a:rPr>
              <a:t>Physical Science  Question </a:t>
            </a:r>
            <a:br>
              <a:rPr lang="en-US" dirty="0">
                <a:latin typeface="Arial"/>
                <a:cs typeface="Arial"/>
              </a:rPr>
            </a:br>
            <a:endParaRPr lang="en-US" dirty="0">
              <a:solidFill>
                <a:schemeClr val="accent1"/>
              </a:solidFill>
            </a:endParaRPr>
          </a:p>
        </p:txBody>
      </p:sp>
      <p:sp>
        <p:nvSpPr>
          <p:cNvPr id="3" name="Text Placeholder 2">
            <a:extLst>
              <a:ext uri="{FF2B5EF4-FFF2-40B4-BE49-F238E27FC236}">
                <a16:creationId xmlns:a16="http://schemas.microsoft.com/office/drawing/2014/main" id="{A9B251BE-2FF1-B43C-CDA3-6EAFB10621E0}"/>
              </a:ext>
            </a:extLst>
          </p:cNvPr>
          <p:cNvSpPr>
            <a:spLocks noGrp="1"/>
          </p:cNvSpPr>
          <p:nvPr>
            <p:ph type="body" idx="1"/>
          </p:nvPr>
        </p:nvSpPr>
        <p:spPr/>
        <p:txBody>
          <a:bodyPr vert="horz" lIns="91440" tIns="45720" rIns="91440" bIns="45720" rtlCol="0" anchor="t">
            <a:normAutofit/>
          </a:bodyPr>
          <a:lstStyle/>
          <a:p>
            <a:r>
              <a:rPr lang="en-US" sz="5000">
                <a:solidFill>
                  <a:schemeClr val="accent1"/>
                </a:solidFill>
                <a:latin typeface="Arial"/>
                <a:cs typeface="Arial"/>
              </a:rPr>
              <a:t>Released in 2022</a:t>
            </a:r>
            <a:br>
              <a:rPr lang="en-US" sz="5000"/>
            </a:br>
            <a:r>
              <a:rPr lang="en-US" sz="5000">
                <a:solidFill>
                  <a:schemeClr val="accent1"/>
                </a:solidFill>
                <a:latin typeface="Arial"/>
                <a:cs typeface="Arial"/>
              </a:rPr>
              <a:t>Riding Bicycles</a:t>
            </a:r>
          </a:p>
        </p:txBody>
      </p:sp>
    </p:spTree>
    <p:extLst>
      <p:ext uri="{BB962C8B-B14F-4D97-AF65-F5344CB8AC3E}">
        <p14:creationId xmlns:p14="http://schemas.microsoft.com/office/powerpoint/2010/main" val="1724272939"/>
      </p:ext>
    </p:extLst>
  </p:cSld>
  <p:clrMapOvr>
    <a:masterClrMapping/>
  </p:clrMapOvr>
  <mc:AlternateContent xmlns:mc="http://schemas.openxmlformats.org/markup-compatibility/2006" xmlns:p14="http://schemas.microsoft.com/office/powerpoint/2010/main">
    <mc:Choice Requires="p14">
      <p:transition spd="slow" p14:dur="2000" advTm="8150"/>
    </mc:Choice>
    <mc:Fallback xmlns="">
      <p:transition spd="slow" advTm="815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136679"/>
            <a:ext cx="10990385" cy="654153"/>
          </a:xfrm>
        </p:spPr>
        <p:txBody>
          <a:bodyPr>
            <a:normAutofit fontScale="90000"/>
          </a:bodyPr>
          <a:lstStyle/>
          <a:p>
            <a:r>
              <a:rPr lang="en-US" sz="4400"/>
              <a:t>Question</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790832"/>
            <a:ext cx="10990385" cy="3802879"/>
          </a:xfrm>
        </p:spPr>
        <p:txBody>
          <a:bodyPr vert="horz" lIns="91440" tIns="45720" rIns="91440" bIns="45720" rtlCol="0" anchor="t">
            <a:normAutofit fontScale="62500" lnSpcReduction="20000"/>
          </a:bodyPr>
          <a:lstStyle/>
          <a:p>
            <a:pPr>
              <a:lnSpc>
                <a:spcPct val="120000"/>
              </a:lnSpc>
            </a:pPr>
            <a:r>
              <a:rPr lang="en-US" b="0" i="0">
                <a:solidFill>
                  <a:srgbClr val="333333"/>
                </a:solidFill>
                <a:effectLst/>
              </a:rPr>
              <a:t>Two students are riding identical bicycles on a level sidewalk. Student R has a mass of 55 kg and student S has a mass of 40 kg.</a:t>
            </a:r>
          </a:p>
          <a:p>
            <a:pPr algn="l">
              <a:lnSpc>
                <a:spcPct val="120000"/>
              </a:lnSpc>
            </a:pPr>
            <a:r>
              <a:rPr lang="en-US" b="1" i="0">
                <a:solidFill>
                  <a:srgbClr val="333333"/>
                </a:solidFill>
                <a:effectLst/>
              </a:rPr>
              <a:t>Part A</a:t>
            </a:r>
          </a:p>
          <a:p>
            <a:pPr algn="l">
              <a:lnSpc>
                <a:spcPct val="120000"/>
              </a:lnSpc>
            </a:pPr>
            <a:r>
              <a:rPr lang="en-US" b="0" i="0">
                <a:solidFill>
                  <a:srgbClr val="333333"/>
                </a:solidFill>
                <a:effectLst/>
              </a:rPr>
              <a:t>Both students are traveling at a speed of 3 m/s.</a:t>
            </a:r>
          </a:p>
          <a:p>
            <a:pPr algn="l">
              <a:lnSpc>
                <a:spcPct val="120000"/>
              </a:lnSpc>
            </a:pPr>
            <a:r>
              <a:rPr lang="en-US" b="0" i="0">
                <a:solidFill>
                  <a:srgbClr val="333333"/>
                </a:solidFill>
                <a:effectLst/>
              </a:rPr>
              <a:t>Determine whether student R has a larger, a smaller, or an equal amount of kinetic energy compared to student S. Explain your reasoning.</a:t>
            </a:r>
          </a:p>
          <a:p>
            <a:pPr algn="l">
              <a:lnSpc>
                <a:spcPct val="120000"/>
              </a:lnSpc>
            </a:pPr>
            <a:r>
              <a:rPr lang="en-US" b="1" i="0">
                <a:solidFill>
                  <a:srgbClr val="333333"/>
                </a:solidFill>
                <a:effectLst/>
              </a:rPr>
              <a:t>Part B</a:t>
            </a:r>
          </a:p>
          <a:p>
            <a:pPr algn="l">
              <a:lnSpc>
                <a:spcPct val="120000"/>
              </a:lnSpc>
            </a:pPr>
            <a:r>
              <a:rPr lang="en-US" b="0" i="0">
                <a:solidFill>
                  <a:srgbClr val="333333"/>
                </a:solidFill>
                <a:effectLst/>
              </a:rPr>
              <a:t>Student R is at rest, begins to ride, and then moves faster and faster.</a:t>
            </a:r>
          </a:p>
          <a:p>
            <a:pPr algn="l">
              <a:lnSpc>
                <a:spcPct val="120000"/>
              </a:lnSpc>
            </a:pPr>
            <a:r>
              <a:rPr lang="en-US" b="0" i="0">
                <a:solidFill>
                  <a:srgbClr val="333333"/>
                </a:solidFill>
                <a:effectLst/>
              </a:rPr>
              <a:t>Identify which graph (1, 2, or 3) best represents the relationship between student R’s speed and kinetic energy. Explain your reasoning.</a:t>
            </a:r>
          </a:p>
        </p:txBody>
      </p:sp>
      <p:pic>
        <p:nvPicPr>
          <p:cNvPr id="7" name="Picture 6" descr="Three Kinetic Energy over Speed graphs. Graph 1 has constant kinetic energy. Graph 2 is concave down, decreasing. Graph 3 is concave up, increasing.">
            <a:extLst>
              <a:ext uri="{FF2B5EF4-FFF2-40B4-BE49-F238E27FC236}">
                <a16:creationId xmlns:a16="http://schemas.microsoft.com/office/drawing/2014/main" id="{E29C5FEA-9ABD-4E9F-A92A-29BBC8A8AC39}"/>
              </a:ext>
            </a:extLst>
          </p:cNvPr>
          <p:cNvPicPr>
            <a:picLocks noChangeAspect="1"/>
          </p:cNvPicPr>
          <p:nvPr/>
        </p:nvPicPr>
        <p:blipFill>
          <a:blip r:embed="rId3"/>
          <a:stretch>
            <a:fillRect/>
          </a:stretch>
        </p:blipFill>
        <p:spPr>
          <a:xfrm>
            <a:off x="2924690" y="4593711"/>
            <a:ext cx="6342620" cy="2264289"/>
          </a:xfrm>
          <a:prstGeom prst="rect">
            <a:avLst/>
          </a:prstGeom>
        </p:spPr>
      </p:pic>
    </p:spTree>
    <p:extLst>
      <p:ext uri="{BB962C8B-B14F-4D97-AF65-F5344CB8AC3E}">
        <p14:creationId xmlns:p14="http://schemas.microsoft.com/office/powerpoint/2010/main" val="2270950504"/>
      </p:ext>
    </p:extLst>
  </p:cSld>
  <p:clrMapOvr>
    <a:masterClrMapping/>
  </p:clrMapOvr>
  <mc:AlternateContent xmlns:mc="http://schemas.openxmlformats.org/markup-compatibility/2006" xmlns:p14="http://schemas.microsoft.com/office/powerpoint/2010/main">
    <mc:Choice Requires="p14">
      <p:transition spd="slow" p14:dur="2000" advTm="8192"/>
    </mc:Choice>
    <mc:Fallback xmlns="">
      <p:transition spd="slow" advTm="819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1492612" cy="1132224"/>
          </a:xfrm>
        </p:spPr>
        <p:txBody>
          <a:bodyPr>
            <a:noAutofit/>
          </a:bodyPr>
          <a:lstStyle/>
          <a:p>
            <a:r>
              <a:rPr lang="en-US" sz="4400">
                <a:latin typeface="Arial"/>
                <a:cs typeface="Arial"/>
              </a:rPr>
              <a:t>Item Information</a:t>
            </a:r>
            <a:endParaRPr lang="en-US" sz="4400">
              <a:solidFill>
                <a:srgbClr val="FF0000"/>
              </a:solidFill>
              <a:latin typeface="Arial"/>
              <a:cs typeface="Arial"/>
            </a:endParaRP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441622"/>
            <a:ext cx="10990385" cy="4065097"/>
          </a:xfrm>
        </p:spPr>
        <p:txBody>
          <a:bodyPr>
            <a:noAutofit/>
          </a:bodyPr>
          <a:lstStyle/>
          <a:p>
            <a:pPr>
              <a:lnSpc>
                <a:spcPct val="110000"/>
              </a:lnSpc>
              <a:spcBef>
                <a:spcPts val="600"/>
              </a:spcBef>
              <a:spcAft>
                <a:spcPts val="600"/>
              </a:spcAft>
            </a:pPr>
            <a:r>
              <a:rPr lang="en-US" sz="2600" b="1"/>
              <a:t>Standard Alignment: 7.MS-PS3-1</a:t>
            </a:r>
          </a:p>
          <a:p>
            <a:pPr lvl="1">
              <a:lnSpc>
                <a:spcPct val="110000"/>
              </a:lnSpc>
              <a:spcBef>
                <a:spcPts val="600"/>
              </a:spcBef>
              <a:spcAft>
                <a:spcPts val="600"/>
              </a:spcAft>
            </a:pPr>
            <a:r>
              <a:rPr lang="en-US" b="0" i="0">
                <a:solidFill>
                  <a:srgbClr val="333333"/>
                </a:solidFill>
                <a:effectLst/>
              </a:rPr>
              <a:t>Construct and interpret data and graphs to describe the relationships among kinetic energy, mass, and speed of an object. Clarification Statements: Examples could include riding a bicycle at different speeds and rolling different size rocks downhill. Consider relationships between kinetic energy vs. mass and kinetic energy vs. speed separate from each other; emphasis is on the difference between the linear and exponential relationships. State Assessment Boundary: Calculations or manipulation of the formula for kinetic energy is not expected in state assessment.</a:t>
            </a:r>
          </a:p>
          <a:p>
            <a:pPr>
              <a:lnSpc>
                <a:spcPct val="110000"/>
              </a:lnSpc>
              <a:spcBef>
                <a:spcPts val="600"/>
              </a:spcBef>
              <a:spcAft>
                <a:spcPts val="600"/>
              </a:spcAft>
            </a:pPr>
            <a:r>
              <a:rPr lang="en-US" sz="2600" b="1"/>
              <a:t>Practice Category Alignment: B. Mathematics and Data</a:t>
            </a:r>
          </a:p>
          <a:p>
            <a:pPr marL="742950" lvl="1" indent="-285750">
              <a:lnSpc>
                <a:spcPct val="110000"/>
              </a:lnSpc>
              <a:spcBef>
                <a:spcPts val="0"/>
              </a:spcBef>
              <a:buFont typeface="Arial" panose="020B0604020202020204" pitchFamily="34" charset="0"/>
              <a:buChar char="•"/>
            </a:pPr>
            <a:r>
              <a:rPr lang="en-US" b="0" i="0">
                <a:solidFill>
                  <a:srgbClr val="212529"/>
                </a:solidFill>
                <a:effectLst/>
              </a:rPr>
              <a:t>Analyzing and Interpreting Data</a:t>
            </a:r>
          </a:p>
          <a:p>
            <a:pPr marL="742950" lvl="1" indent="-285750">
              <a:lnSpc>
                <a:spcPct val="110000"/>
              </a:lnSpc>
              <a:spcBef>
                <a:spcPts val="0"/>
              </a:spcBef>
              <a:buFont typeface="Arial" panose="020B0604020202020204" pitchFamily="34" charset="0"/>
              <a:buChar char="•"/>
            </a:pPr>
            <a:r>
              <a:rPr lang="en-US" b="0" i="0">
                <a:solidFill>
                  <a:srgbClr val="212529"/>
                </a:solidFill>
                <a:effectLst/>
              </a:rPr>
              <a:t>Using Mathematics and Computational Thinking</a:t>
            </a:r>
            <a:endParaRPr lang="en-US" b="0" i="0">
              <a:solidFill>
                <a:srgbClr val="333333"/>
              </a:solidFill>
              <a:effectLst/>
            </a:endParaRPr>
          </a:p>
          <a:p>
            <a:pPr>
              <a:lnSpc>
                <a:spcPct val="110000"/>
              </a:lnSpc>
              <a:spcBef>
                <a:spcPts val="600"/>
              </a:spcBef>
              <a:spcAft>
                <a:spcPts val="600"/>
              </a:spcAft>
            </a:pPr>
            <a:endParaRPr lang="en-US" sz="3000"/>
          </a:p>
        </p:txBody>
      </p:sp>
    </p:spTree>
    <p:extLst>
      <p:ext uri="{BB962C8B-B14F-4D97-AF65-F5344CB8AC3E}">
        <p14:creationId xmlns:p14="http://schemas.microsoft.com/office/powerpoint/2010/main" val="661731205"/>
      </p:ext>
    </p:extLst>
  </p:cSld>
  <p:clrMapOvr>
    <a:masterClrMapping/>
  </p:clrMapOvr>
  <mc:AlternateContent xmlns:mc="http://schemas.openxmlformats.org/markup-compatibility/2006" xmlns:p14="http://schemas.microsoft.com/office/powerpoint/2010/main">
    <mc:Choice Requires="p14">
      <p:transition spd="slow" p14:dur="2000" advTm="60314"/>
    </mc:Choice>
    <mc:Fallback xmlns="">
      <p:transition spd="slow" advTm="6031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39028DA-5319-BA77-9B18-1A4DD6347F70}"/>
              </a:ext>
            </a:extLst>
          </p:cNvPr>
          <p:cNvSpPr txBox="1">
            <a:spLocks noGrp="1"/>
          </p:cNvSpPr>
          <p:nvPr>
            <p:ph type="title" idx="4294967295"/>
          </p:nvPr>
        </p:nvSpPr>
        <p:spPr>
          <a:xfrm>
            <a:off x="465991" y="219057"/>
            <a:ext cx="10990385" cy="5831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3647B6"/>
                </a:solidFill>
                <a:effectLst/>
                <a:uLnTx/>
                <a:uFillTx/>
                <a:latin typeface="Arial" panose="020B0604020202020204" pitchFamily="34" charset="0"/>
                <a:ea typeface="+mj-ea"/>
                <a:cs typeface="Arial" panose="020B0604020202020204" pitchFamily="34" charset="0"/>
              </a:rPr>
              <a:t>Scoring Guide (2 points)</a:t>
            </a:r>
            <a:endParaRPr kumimoji="0" lang="en-US" sz="4000" b="0" i="0" u="none" strike="noStrike" kern="1200" cap="none" spc="0" normalizeH="0" baseline="0" noProof="0" dirty="0">
              <a:ln>
                <a:noFill/>
              </a:ln>
              <a:solidFill>
                <a:srgbClr val="3647B6"/>
              </a:solidFill>
              <a:effectLst/>
              <a:uLnTx/>
              <a:uFillTx/>
              <a:latin typeface="Arial"/>
              <a:ea typeface="+mj-ea"/>
              <a:cs typeface="Arial"/>
            </a:endParaRPr>
          </a:p>
        </p:txBody>
      </p:sp>
      <p:graphicFrame>
        <p:nvGraphicFramePr>
          <p:cNvPr id="7" name="Table 6">
            <a:extLst>
              <a:ext uri="{FF2B5EF4-FFF2-40B4-BE49-F238E27FC236}">
                <a16:creationId xmlns:a16="http://schemas.microsoft.com/office/drawing/2014/main" id="{F35E1B4F-E467-4332-964A-3B51C95A2F02}"/>
              </a:ext>
            </a:extLst>
          </p:cNvPr>
          <p:cNvGraphicFramePr>
            <a:graphicFrameLocks noGrp="1"/>
          </p:cNvGraphicFramePr>
          <p:nvPr>
            <p:extLst>
              <p:ext uri="{D42A27DB-BD31-4B8C-83A1-F6EECF244321}">
                <p14:modId xmlns:p14="http://schemas.microsoft.com/office/powerpoint/2010/main" val="1364804976"/>
              </p:ext>
            </p:extLst>
          </p:nvPr>
        </p:nvGraphicFramePr>
        <p:xfrm>
          <a:off x="465991" y="890954"/>
          <a:ext cx="11150642" cy="4946553"/>
        </p:xfrm>
        <a:graphic>
          <a:graphicData uri="http://schemas.openxmlformats.org/drawingml/2006/table">
            <a:tbl>
              <a:tblPr firstRow="1"/>
              <a:tblGrid>
                <a:gridCol w="1258731">
                  <a:extLst>
                    <a:ext uri="{9D8B030D-6E8A-4147-A177-3AD203B41FA5}">
                      <a16:colId xmlns:a16="http://schemas.microsoft.com/office/drawing/2014/main" val="629321499"/>
                    </a:ext>
                  </a:extLst>
                </a:gridCol>
                <a:gridCol w="9891911">
                  <a:extLst>
                    <a:ext uri="{9D8B030D-6E8A-4147-A177-3AD203B41FA5}">
                      <a16:colId xmlns:a16="http://schemas.microsoft.com/office/drawing/2014/main" val="888276544"/>
                    </a:ext>
                  </a:extLst>
                </a:gridCol>
              </a:tblGrid>
              <a:tr h="522735">
                <a:tc>
                  <a:txBody>
                    <a:bodyPr/>
                    <a:lstStyle/>
                    <a:p>
                      <a:pPr algn="ctr" rtl="0" fontAlgn="base"/>
                      <a:r>
                        <a:rPr lang="en-US" sz="2400" b="1" i="0" dirty="0">
                          <a:effectLst/>
                          <a:latin typeface="Arial" panose="020B0604020202020204" pitchFamily="34" charset="0"/>
                          <a:cs typeface="Arial" panose="020B0604020202020204" pitchFamily="34" charset="0"/>
                        </a:rPr>
                        <a:t>Score</a:t>
                      </a:r>
                      <a:r>
                        <a:rPr lang="en-US" sz="2400" b="0" i="0" dirty="0">
                          <a:effectLst/>
                          <a:latin typeface="Arial" panose="020B0604020202020204" pitchFamily="34" charset="0"/>
                          <a:cs typeface="Arial" panose="020B0604020202020204" pitchFamily="34" charset="0"/>
                        </a:rPr>
                        <a:t> </a:t>
                      </a:r>
                    </a:p>
                  </a:txBody>
                  <a:tcPr marL="65668" marR="65668" marT="32834" marB="328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DDDDD"/>
                    </a:solidFill>
                  </a:tcPr>
                </a:tc>
                <a:tc>
                  <a:txBody>
                    <a:bodyPr/>
                    <a:lstStyle/>
                    <a:p>
                      <a:pPr algn="l" rtl="0" fontAlgn="base"/>
                      <a:r>
                        <a:rPr lang="en-US" sz="2400" b="1" i="0" dirty="0">
                          <a:effectLst/>
                          <a:latin typeface="Arial" panose="020B0604020202020204" pitchFamily="34" charset="0"/>
                          <a:cs typeface="Arial" panose="020B0604020202020204" pitchFamily="34" charset="0"/>
                        </a:rPr>
                        <a:t>Description</a:t>
                      </a:r>
                      <a:r>
                        <a:rPr lang="en-US" sz="2400" b="0" i="0" dirty="0">
                          <a:effectLst/>
                          <a:latin typeface="Arial" panose="020B0604020202020204" pitchFamily="34" charset="0"/>
                          <a:cs typeface="Arial" panose="020B0604020202020204" pitchFamily="34" charset="0"/>
                        </a:rPr>
                        <a:t> </a:t>
                      </a:r>
                    </a:p>
                  </a:txBody>
                  <a:tcPr marL="65668" marR="65668" marT="32834" marB="328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DDDDD"/>
                    </a:solidFill>
                  </a:tcPr>
                </a:tc>
                <a:extLst>
                  <a:ext uri="{0D108BD9-81ED-4DB2-BD59-A6C34878D82A}">
                    <a16:rowId xmlns:a16="http://schemas.microsoft.com/office/drawing/2014/main" val="3978446550"/>
                  </a:ext>
                </a:extLst>
              </a:tr>
              <a:tr h="1022188">
                <a:tc>
                  <a:txBody>
                    <a:bodyPr/>
                    <a:lstStyle/>
                    <a:p>
                      <a:pPr algn="ctr" rtl="0" fontAlgn="base"/>
                      <a:r>
                        <a:rPr lang="en-US" sz="2400" b="1" i="0" dirty="0">
                          <a:effectLst/>
                          <a:latin typeface="Arial" panose="020B0604020202020204" pitchFamily="34" charset="0"/>
                          <a:cs typeface="Arial" panose="020B0604020202020204" pitchFamily="34" charset="0"/>
                        </a:rPr>
                        <a:t>2</a:t>
                      </a:r>
                      <a:r>
                        <a:rPr lang="en-US" sz="2400" b="0" i="0" dirty="0">
                          <a:effectLst/>
                          <a:latin typeface="Arial" panose="020B0604020202020204" pitchFamily="34" charset="0"/>
                          <a:cs typeface="Arial" panose="020B0604020202020204" pitchFamily="34" charset="0"/>
                        </a:rPr>
                        <a:t> </a:t>
                      </a:r>
                    </a:p>
                  </a:txBody>
                  <a:tcPr marL="65668" marR="65668" marT="32834" marB="328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rtl="0" fontAlgn="base"/>
                      <a:r>
                        <a:rPr lang="en-US" sz="2400" b="0" i="0" kern="1200" dirty="0">
                          <a:solidFill>
                            <a:schemeClr val="tx1"/>
                          </a:solidFill>
                          <a:effectLst/>
                          <a:latin typeface="Arial" panose="020B0604020202020204" pitchFamily="34" charset="0"/>
                          <a:ea typeface="+mn-ea"/>
                          <a:cs typeface="Arial" panose="020B0604020202020204" pitchFamily="34" charset="0"/>
                        </a:rPr>
                        <a:t>The response demonstrates a thorough understanding of the relationship among kinetic energy, mass, and speed of an object. The response correctly compares the kinetic energy of student R with the kinetic energy of student S and clearly explains the reasoning. The response also correctly identifies the graph that best represents the relationship between student R’s speed and kinetic energy and clearly explains the reasoning.</a:t>
                      </a:r>
                      <a:endParaRPr lang="en-US" sz="2400" b="0" i="0" dirty="0">
                        <a:effectLst/>
                        <a:latin typeface="Arial" panose="020B0604020202020204" pitchFamily="34" charset="0"/>
                        <a:cs typeface="Arial" panose="020B0604020202020204" pitchFamily="34" charset="0"/>
                      </a:endParaRPr>
                    </a:p>
                  </a:txBody>
                  <a:tcPr marL="65668" marR="65668" marT="32834" marB="328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26857561"/>
                  </a:ext>
                </a:extLst>
              </a:tr>
              <a:tr h="1000642">
                <a:tc>
                  <a:txBody>
                    <a:bodyPr/>
                    <a:lstStyle/>
                    <a:p>
                      <a:pPr algn="ctr" rtl="0" fontAlgn="base"/>
                      <a:r>
                        <a:rPr lang="en-US" sz="2400" b="1" i="0" dirty="0">
                          <a:effectLst/>
                          <a:latin typeface="Arial" panose="020B0604020202020204" pitchFamily="34" charset="0"/>
                          <a:cs typeface="Arial" panose="020B0604020202020204" pitchFamily="34" charset="0"/>
                        </a:rPr>
                        <a:t>1</a:t>
                      </a:r>
                      <a:r>
                        <a:rPr lang="en-US" sz="2400" b="0" i="0" dirty="0">
                          <a:effectLst/>
                          <a:latin typeface="Arial" panose="020B0604020202020204" pitchFamily="34" charset="0"/>
                          <a:cs typeface="Arial" panose="020B0604020202020204" pitchFamily="34" charset="0"/>
                        </a:rPr>
                        <a:t> </a:t>
                      </a:r>
                    </a:p>
                  </a:txBody>
                  <a:tcPr marL="65668" marR="65668" marT="32834" marB="328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en-US" sz="2400" b="0" i="0" kern="1200" dirty="0">
                          <a:solidFill>
                            <a:schemeClr val="tx1"/>
                          </a:solidFill>
                          <a:effectLst/>
                          <a:latin typeface="Arial" panose="020B0604020202020204" pitchFamily="34" charset="0"/>
                          <a:ea typeface="+mn-ea"/>
                          <a:cs typeface="Arial" panose="020B0604020202020204" pitchFamily="34" charset="0"/>
                        </a:rPr>
                        <a:t>The response demonstrates a partial understanding of the relationship among kinetic energy, mass, and speed of an object.</a:t>
                      </a:r>
                      <a:endParaRPr lang="en-US" sz="2400" dirty="0">
                        <a:effectLst/>
                        <a:latin typeface="Arial" panose="020B0604020202020204" pitchFamily="34" charset="0"/>
                        <a:cs typeface="Arial" panose="020B0604020202020204" pitchFamily="34" charset="0"/>
                      </a:endParaRPr>
                    </a:p>
                  </a:txBody>
                  <a:tcPr marL="31750" marR="31750" marT="31750" marB="317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39234112"/>
                  </a:ext>
                </a:extLst>
              </a:tr>
              <a:tr h="793784">
                <a:tc>
                  <a:txBody>
                    <a:bodyPr/>
                    <a:lstStyle/>
                    <a:p>
                      <a:pPr algn="ctr" rtl="0" fontAlgn="base"/>
                      <a:r>
                        <a:rPr lang="en-US" sz="2400" b="1" i="0">
                          <a:effectLst/>
                          <a:latin typeface="Arial" panose="020B0604020202020204" pitchFamily="34" charset="0"/>
                          <a:cs typeface="Arial" panose="020B0604020202020204" pitchFamily="34" charset="0"/>
                        </a:rPr>
                        <a:t>0</a:t>
                      </a:r>
                      <a:r>
                        <a:rPr lang="en-US" sz="2400" b="0" i="0">
                          <a:effectLst/>
                          <a:latin typeface="Arial" panose="020B0604020202020204" pitchFamily="34" charset="0"/>
                          <a:cs typeface="Arial" panose="020B0604020202020204" pitchFamily="34" charset="0"/>
                        </a:rPr>
                        <a:t> </a:t>
                      </a:r>
                    </a:p>
                  </a:txBody>
                  <a:tcPr marL="65668" marR="65668" marT="32834" marB="328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rtl="0" fontAlgn="base"/>
                      <a:r>
                        <a:rPr lang="en-US" sz="2400" b="0" i="0" kern="1200" dirty="0">
                          <a:solidFill>
                            <a:schemeClr val="tx1"/>
                          </a:solidFill>
                          <a:effectLst/>
                          <a:latin typeface="Arial" panose="020B0604020202020204" pitchFamily="34" charset="0"/>
                          <a:ea typeface="+mn-ea"/>
                          <a:cs typeface="Arial" panose="020B0604020202020204" pitchFamily="34" charset="0"/>
                        </a:rPr>
                        <a:t>The response is incorrect or contains some correct work that is irrelevant to the skill or concept being measured.</a:t>
                      </a:r>
                      <a:endParaRPr lang="en-US" sz="2400" b="0" i="0" dirty="0">
                        <a:effectLst/>
                        <a:latin typeface="Arial" panose="020B0604020202020204" pitchFamily="34" charset="0"/>
                        <a:cs typeface="Arial" panose="020B0604020202020204" pitchFamily="34" charset="0"/>
                      </a:endParaRPr>
                    </a:p>
                  </a:txBody>
                  <a:tcPr marL="65668" marR="65668" marT="32834" marB="328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78802428"/>
                  </a:ext>
                </a:extLst>
              </a:tr>
            </a:tbl>
          </a:graphicData>
        </a:graphic>
      </p:graphicFrame>
    </p:spTree>
    <p:extLst>
      <p:ext uri="{BB962C8B-B14F-4D97-AF65-F5344CB8AC3E}">
        <p14:creationId xmlns:p14="http://schemas.microsoft.com/office/powerpoint/2010/main" val="1001973697"/>
      </p:ext>
    </p:extLst>
  </p:cSld>
  <p:clrMapOvr>
    <a:masterClrMapping/>
  </p:clrMapOvr>
  <mc:AlternateContent xmlns:mc="http://schemas.openxmlformats.org/markup-compatibility/2006" xmlns:p14="http://schemas.microsoft.com/office/powerpoint/2010/main">
    <mc:Choice Requires="p14">
      <p:transition spd="slow" p14:dur="2000" advTm="26557"/>
    </mc:Choice>
    <mc:Fallback xmlns="">
      <p:transition spd="slow" advTm="2655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t>Scoring Notes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45297"/>
            <a:ext cx="10990385" cy="4747845"/>
          </a:xfrm>
        </p:spPr>
        <p:txBody>
          <a:bodyPr>
            <a:normAutofit lnSpcReduction="10000"/>
          </a:bodyPr>
          <a:lstStyle/>
          <a:p>
            <a:pPr algn="l"/>
            <a:r>
              <a:rPr lang="en-US" sz="2700" b="1" i="0" dirty="0">
                <a:solidFill>
                  <a:srgbClr val="333333"/>
                </a:solidFill>
                <a:effectLst/>
              </a:rPr>
              <a:t>Part A</a:t>
            </a:r>
            <a:endParaRPr lang="en-US" sz="2700" b="0" i="0" dirty="0">
              <a:solidFill>
                <a:srgbClr val="333333"/>
              </a:solidFill>
              <a:effectLst/>
            </a:endParaRPr>
          </a:p>
          <a:p>
            <a:pPr algn="l"/>
            <a:r>
              <a:rPr lang="en-US" sz="2700" b="0" i="0" dirty="0">
                <a:solidFill>
                  <a:srgbClr val="333333"/>
                </a:solidFill>
                <a:effectLst/>
              </a:rPr>
              <a:t>Student R has a greater amount of kinetic energy, because [the students are riding at the same speed and] (any one of the following):</a:t>
            </a:r>
          </a:p>
          <a:p>
            <a:pPr marL="914400" lvl="1" indent="-457200">
              <a:buFont typeface="Arial" panose="020B0604020202020204" pitchFamily="34" charset="0"/>
              <a:buChar char="•"/>
            </a:pPr>
            <a:r>
              <a:rPr lang="en-US" sz="2700" b="0" i="0" dirty="0">
                <a:solidFill>
                  <a:srgbClr val="333333"/>
                </a:solidFill>
                <a:effectLst/>
              </a:rPr>
              <a:t>student R has more mass.</a:t>
            </a:r>
          </a:p>
          <a:p>
            <a:pPr marL="914400" lvl="1" indent="-457200">
              <a:buFont typeface="Arial" panose="020B0604020202020204" pitchFamily="34" charset="0"/>
              <a:buChar char="•"/>
            </a:pPr>
            <a:r>
              <a:rPr lang="en-US" sz="2700" b="0" i="0" dirty="0">
                <a:solidFill>
                  <a:srgbClr val="333333"/>
                </a:solidFill>
                <a:effectLst/>
              </a:rPr>
              <a:t>student R has a mass of 55 kg while student S has a mass of 40 kg.</a:t>
            </a:r>
          </a:p>
          <a:p>
            <a:pPr marL="914400" lvl="1" indent="-457200">
              <a:buFont typeface="Arial" panose="020B0604020202020204" pitchFamily="34" charset="0"/>
              <a:buChar char="•"/>
            </a:pPr>
            <a:r>
              <a:rPr lang="en-US" sz="2700" b="0" i="0" dirty="0">
                <a:solidFill>
                  <a:srgbClr val="333333"/>
                </a:solidFill>
                <a:effectLst/>
              </a:rPr>
              <a:t>student R's kinetic energy was 247.5 [Joules] while student S's kinetic energy was 180 [Joules].</a:t>
            </a:r>
          </a:p>
          <a:p>
            <a:pPr algn="l"/>
            <a:r>
              <a:rPr lang="en-US" sz="2700" b="1" i="0" dirty="0">
                <a:solidFill>
                  <a:srgbClr val="333333"/>
                </a:solidFill>
                <a:effectLst/>
              </a:rPr>
              <a:t>Part B</a:t>
            </a:r>
            <a:endParaRPr lang="en-US" sz="2700" b="0" i="0" dirty="0">
              <a:solidFill>
                <a:srgbClr val="333333"/>
              </a:solidFill>
              <a:effectLst/>
            </a:endParaRPr>
          </a:p>
          <a:p>
            <a:pPr algn="l"/>
            <a:r>
              <a:rPr lang="en-US" sz="2700" b="0" i="0" dirty="0">
                <a:solidFill>
                  <a:srgbClr val="333333"/>
                </a:solidFill>
                <a:effectLst/>
              </a:rPr>
              <a:t>Graph 3, because the kinetic energy of an object increases as its speed increases.</a:t>
            </a:r>
          </a:p>
          <a:p>
            <a:pPr algn="l"/>
            <a:r>
              <a:rPr lang="en-US" sz="2700" b="0" i="0" dirty="0">
                <a:solidFill>
                  <a:srgbClr val="333333"/>
                </a:solidFill>
                <a:effectLst/>
              </a:rPr>
              <a:t>Each part is worth 1 point.</a:t>
            </a:r>
          </a:p>
          <a:p>
            <a:endParaRPr lang="en-US" dirty="0"/>
          </a:p>
        </p:txBody>
      </p:sp>
    </p:spTree>
    <p:extLst>
      <p:ext uri="{BB962C8B-B14F-4D97-AF65-F5344CB8AC3E}">
        <p14:creationId xmlns:p14="http://schemas.microsoft.com/office/powerpoint/2010/main" val="2916264488"/>
      </p:ext>
    </p:extLst>
  </p:cSld>
  <p:clrMapOvr>
    <a:masterClrMapping/>
  </p:clrMapOvr>
  <mc:AlternateContent xmlns:mc="http://schemas.openxmlformats.org/markup-compatibility/2006" xmlns:p14="http://schemas.microsoft.com/office/powerpoint/2010/main">
    <mc:Choice Requires="p14">
      <p:transition spd="slow" p14:dur="2000" advTm="72990"/>
    </mc:Choice>
    <mc:Fallback xmlns="">
      <p:transition spd="slow" advTm="7299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215757" y="67386"/>
            <a:ext cx="11976243" cy="800851"/>
          </a:xfrm>
        </p:spPr>
        <p:txBody>
          <a:bodyPr>
            <a:normAutofit/>
          </a:bodyPr>
          <a:lstStyle/>
          <a:p>
            <a:r>
              <a:rPr lang="en-US" sz="4000"/>
              <a:t>Anchor: Score 2</a:t>
            </a:r>
          </a:p>
        </p:txBody>
      </p:sp>
      <p:pic>
        <p:nvPicPr>
          <p:cNvPr id="11" name="Picture 10" descr="Item with student work that received a score of 2.">
            <a:extLst>
              <a:ext uri="{FF2B5EF4-FFF2-40B4-BE49-F238E27FC236}">
                <a16:creationId xmlns:a16="http://schemas.microsoft.com/office/drawing/2014/main" id="{FE27C99A-51E6-DC4F-E010-AFE0C021E800}"/>
              </a:ext>
            </a:extLst>
          </p:cNvPr>
          <p:cNvPicPr>
            <a:picLocks noChangeAspect="1"/>
          </p:cNvPicPr>
          <p:nvPr/>
        </p:nvPicPr>
        <p:blipFill rotWithShape="1">
          <a:blip r:embed="rId4"/>
          <a:srcRect t="13134"/>
          <a:stretch/>
        </p:blipFill>
        <p:spPr>
          <a:xfrm>
            <a:off x="0" y="868237"/>
            <a:ext cx="12192000" cy="5989763"/>
          </a:xfrm>
          <a:prstGeom prst="rect">
            <a:avLst/>
          </a:prstGeom>
        </p:spPr>
      </p:pic>
    </p:spTree>
    <p:custDataLst>
      <p:tags r:id="rId1"/>
    </p:custDataLst>
    <p:extLst>
      <p:ext uri="{BB962C8B-B14F-4D97-AF65-F5344CB8AC3E}">
        <p14:creationId xmlns:p14="http://schemas.microsoft.com/office/powerpoint/2010/main" val="3049368579"/>
      </p:ext>
    </p:extLst>
  </p:cSld>
  <p:clrMapOvr>
    <a:masterClrMapping/>
  </p:clrMapOvr>
  <mc:AlternateContent xmlns:mc="http://schemas.openxmlformats.org/markup-compatibility/2006" xmlns:p14="http://schemas.microsoft.com/office/powerpoint/2010/main">
    <mc:Choice Requires="p14">
      <p:transition spd="slow" p14:dur="2000" advTm="43799"/>
    </mc:Choice>
    <mc:Fallback xmlns="">
      <p:transition spd="slow" advTm="4379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215757" y="67386"/>
            <a:ext cx="11976243" cy="800851"/>
          </a:xfrm>
        </p:spPr>
        <p:txBody>
          <a:bodyPr>
            <a:normAutofit/>
          </a:bodyPr>
          <a:lstStyle/>
          <a:p>
            <a:r>
              <a:rPr lang="en-US" sz="4000"/>
              <a:t>Anchor: Score 1</a:t>
            </a:r>
          </a:p>
        </p:txBody>
      </p:sp>
      <p:pic>
        <p:nvPicPr>
          <p:cNvPr id="5" name="Picture 4" descr="Item with student work that received a score of 1.">
            <a:extLst>
              <a:ext uri="{FF2B5EF4-FFF2-40B4-BE49-F238E27FC236}">
                <a16:creationId xmlns:a16="http://schemas.microsoft.com/office/drawing/2014/main" id="{6A8442A4-4499-AD65-79E7-B4399313E84F}"/>
              </a:ext>
            </a:extLst>
          </p:cNvPr>
          <p:cNvPicPr>
            <a:picLocks noChangeAspect="1"/>
          </p:cNvPicPr>
          <p:nvPr/>
        </p:nvPicPr>
        <p:blipFill rotWithShape="1">
          <a:blip r:embed="rId3"/>
          <a:srcRect t="12660"/>
          <a:stretch/>
        </p:blipFill>
        <p:spPr>
          <a:xfrm>
            <a:off x="0" y="868236"/>
            <a:ext cx="12187646" cy="5989763"/>
          </a:xfrm>
          <a:prstGeom prst="rect">
            <a:avLst/>
          </a:prstGeom>
        </p:spPr>
      </p:pic>
    </p:spTree>
    <p:extLst>
      <p:ext uri="{BB962C8B-B14F-4D97-AF65-F5344CB8AC3E}">
        <p14:creationId xmlns:p14="http://schemas.microsoft.com/office/powerpoint/2010/main" val="1230172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215757" y="67386"/>
            <a:ext cx="11976243" cy="800851"/>
          </a:xfrm>
        </p:spPr>
        <p:txBody>
          <a:bodyPr>
            <a:normAutofit/>
          </a:bodyPr>
          <a:lstStyle/>
          <a:p>
            <a:r>
              <a:rPr lang="en-US" sz="4000"/>
              <a:t>Anchor: Score 0</a:t>
            </a:r>
          </a:p>
        </p:txBody>
      </p:sp>
      <p:pic>
        <p:nvPicPr>
          <p:cNvPr id="4" name="Picture 3" descr="Item with student work that received a score of 0.">
            <a:extLst>
              <a:ext uri="{FF2B5EF4-FFF2-40B4-BE49-F238E27FC236}">
                <a16:creationId xmlns:a16="http://schemas.microsoft.com/office/drawing/2014/main" id="{45DBAD22-7D56-7B4B-E704-ED85259D0F25}"/>
              </a:ext>
            </a:extLst>
          </p:cNvPr>
          <p:cNvPicPr>
            <a:picLocks noChangeAspect="1"/>
          </p:cNvPicPr>
          <p:nvPr/>
        </p:nvPicPr>
        <p:blipFill rotWithShape="1">
          <a:blip r:embed="rId3"/>
          <a:srcRect t="12597"/>
          <a:stretch/>
        </p:blipFill>
        <p:spPr>
          <a:xfrm>
            <a:off x="0" y="868237"/>
            <a:ext cx="12192000" cy="6024175"/>
          </a:xfrm>
          <a:prstGeom prst="rect">
            <a:avLst/>
          </a:prstGeom>
        </p:spPr>
      </p:pic>
    </p:spTree>
    <p:extLst>
      <p:ext uri="{BB962C8B-B14F-4D97-AF65-F5344CB8AC3E}">
        <p14:creationId xmlns:p14="http://schemas.microsoft.com/office/powerpoint/2010/main" val="3763237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163973"/>
            <a:ext cx="10990385" cy="800851"/>
          </a:xfrm>
        </p:spPr>
        <p:txBody>
          <a:bodyPr>
            <a:normAutofit/>
          </a:bodyPr>
          <a:lstStyle/>
          <a:p>
            <a:r>
              <a:rPr lang="en-US" sz="4400"/>
              <a:t>Individual Scoring of Student Responses</a:t>
            </a:r>
            <a:endParaRPr lang="en-US" sz="4400">
              <a:solidFill>
                <a:srgbClr val="FF0000"/>
              </a:solidFill>
            </a:endParaRP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791203"/>
            <a:ext cx="10990385" cy="3275594"/>
          </a:xfrm>
        </p:spPr>
        <p:txBody>
          <a:bodyPr vert="horz" lIns="91440" tIns="45720" rIns="91440" bIns="45720" rtlCol="0" anchor="t">
            <a:normAutofit/>
          </a:bodyPr>
          <a:lstStyle/>
          <a:p>
            <a:pPr marL="457200" indent="-457200">
              <a:spcBef>
                <a:spcPts val="600"/>
              </a:spcBef>
              <a:spcAft>
                <a:spcPts val="600"/>
              </a:spcAft>
              <a:buFont typeface="Arial" panose="020B0604020202020204" pitchFamily="34" charset="0"/>
              <a:buChar char="•"/>
            </a:pPr>
            <a:r>
              <a:rPr lang="en-US" altLang="en-US" sz="3000" dirty="0">
                <a:latin typeface="Arial"/>
                <a:cs typeface="Arial"/>
              </a:rPr>
              <a:t>Use scoring notes and anchor papers to score the student responses</a:t>
            </a:r>
          </a:p>
          <a:p>
            <a:pPr marL="457200" indent="-457200">
              <a:spcBef>
                <a:spcPts val="600"/>
              </a:spcBef>
              <a:spcAft>
                <a:spcPts val="600"/>
              </a:spcAft>
              <a:buFont typeface="Arial" panose="020B0604020202020204" pitchFamily="34" charset="0"/>
              <a:buChar char="•"/>
            </a:pPr>
            <a:r>
              <a:rPr lang="en-US" altLang="en-US" sz="3000" dirty="0">
                <a:latin typeface="Arial"/>
                <a:cs typeface="Arial"/>
              </a:rPr>
              <a:t>Explanation of scores </a:t>
            </a:r>
            <a:endParaRPr lang="en-US" altLang="en-US" sz="3000" dirty="0"/>
          </a:p>
          <a:p>
            <a:pPr marL="457200" indent="-457200">
              <a:spcBef>
                <a:spcPts val="600"/>
              </a:spcBef>
              <a:spcAft>
                <a:spcPts val="600"/>
              </a:spcAft>
              <a:buFont typeface="Arial" panose="020B0604020202020204" pitchFamily="34" charset="0"/>
              <a:buChar char="•"/>
            </a:pPr>
            <a:r>
              <a:rPr lang="en-US" altLang="en-US" sz="3000" dirty="0">
                <a:latin typeface="Arial"/>
                <a:cs typeface="Arial"/>
              </a:rPr>
              <a:t>Responses are from actual students</a:t>
            </a:r>
          </a:p>
        </p:txBody>
      </p:sp>
    </p:spTree>
    <p:extLst>
      <p:ext uri="{BB962C8B-B14F-4D97-AF65-F5344CB8AC3E}">
        <p14:creationId xmlns:p14="http://schemas.microsoft.com/office/powerpoint/2010/main" val="1764091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a:cs typeface="Arial"/>
              </a:rPr>
              <a:t>Response A –Page 9</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550567"/>
          </a:xfrm>
        </p:spPr>
        <p:txBody>
          <a:bodyPr>
            <a:normAutofit/>
          </a:bodyPr>
          <a:lstStyle/>
          <a:p>
            <a:pPr>
              <a:lnSpc>
                <a:spcPct val="100000"/>
              </a:lnSpc>
            </a:pPr>
            <a:r>
              <a:rPr lang="en-US" dirty="0"/>
              <a:t>Part A: </a:t>
            </a:r>
          </a:p>
        </p:txBody>
      </p:sp>
      <p:pic>
        <p:nvPicPr>
          <p:cNvPr id="15" name="Picture 14" descr="Part A student work">
            <a:extLst>
              <a:ext uri="{FF2B5EF4-FFF2-40B4-BE49-F238E27FC236}">
                <a16:creationId xmlns:a16="http://schemas.microsoft.com/office/drawing/2014/main" id="{225A24E0-9FD2-48E9-82E9-1255721790B0}"/>
              </a:ext>
            </a:extLst>
          </p:cNvPr>
          <p:cNvPicPr>
            <a:picLocks noChangeAspect="1"/>
          </p:cNvPicPr>
          <p:nvPr/>
        </p:nvPicPr>
        <p:blipFill>
          <a:blip r:embed="rId3"/>
          <a:stretch>
            <a:fillRect/>
          </a:stretch>
        </p:blipFill>
        <p:spPr>
          <a:xfrm>
            <a:off x="606053" y="1860621"/>
            <a:ext cx="10047767" cy="2029852"/>
          </a:xfrm>
          <a:prstGeom prst="rect">
            <a:avLst/>
          </a:prstGeom>
        </p:spPr>
      </p:pic>
      <p:sp>
        <p:nvSpPr>
          <p:cNvPr id="5" name="Text Placeholder 2">
            <a:extLst>
              <a:ext uri="{FF2B5EF4-FFF2-40B4-BE49-F238E27FC236}">
                <a16:creationId xmlns:a16="http://schemas.microsoft.com/office/drawing/2014/main" id="{988039C1-6943-D5A5-6602-6D4E95F924C8}"/>
              </a:ext>
            </a:extLst>
          </p:cNvPr>
          <p:cNvSpPr txBox="1">
            <a:spLocks/>
          </p:cNvSpPr>
          <p:nvPr/>
        </p:nvSpPr>
        <p:spPr>
          <a:xfrm>
            <a:off x="465991" y="4183693"/>
            <a:ext cx="10990385" cy="187420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pPr>
            <a:r>
              <a:rPr lang="en-US" dirty="0"/>
              <a:t>Part B:</a:t>
            </a:r>
          </a:p>
          <a:p>
            <a:pPr>
              <a:lnSpc>
                <a:spcPct val="100000"/>
              </a:lnSpc>
            </a:pPr>
            <a:endParaRPr lang="en-US" dirty="0">
              <a:solidFill>
                <a:schemeClr val="accent6">
                  <a:lumMod val="75000"/>
                </a:schemeClr>
              </a:solidFill>
            </a:endParaRPr>
          </a:p>
        </p:txBody>
      </p:sp>
      <p:pic>
        <p:nvPicPr>
          <p:cNvPr id="19" name="Picture 18" descr="Part B student work">
            <a:extLst>
              <a:ext uri="{FF2B5EF4-FFF2-40B4-BE49-F238E27FC236}">
                <a16:creationId xmlns:a16="http://schemas.microsoft.com/office/drawing/2014/main" id="{1C085857-1475-4EFD-B6FF-1C994CD9D4AA}"/>
              </a:ext>
            </a:extLst>
          </p:cNvPr>
          <p:cNvPicPr>
            <a:picLocks noChangeAspect="1"/>
          </p:cNvPicPr>
          <p:nvPr/>
        </p:nvPicPr>
        <p:blipFill>
          <a:blip r:embed="rId4"/>
          <a:stretch>
            <a:fillRect/>
          </a:stretch>
        </p:blipFill>
        <p:spPr>
          <a:xfrm>
            <a:off x="606053" y="4692197"/>
            <a:ext cx="10047767" cy="1251742"/>
          </a:xfrm>
          <a:prstGeom prst="rect">
            <a:avLst/>
          </a:prstGeom>
        </p:spPr>
      </p:pic>
    </p:spTree>
    <p:extLst>
      <p:ext uri="{BB962C8B-B14F-4D97-AF65-F5344CB8AC3E}">
        <p14:creationId xmlns:p14="http://schemas.microsoft.com/office/powerpoint/2010/main" val="4268603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94635"/>
          </a:xfrm>
        </p:spPr>
        <p:txBody>
          <a:bodyPr>
            <a:normAutofit/>
          </a:bodyPr>
          <a:lstStyle/>
          <a:p>
            <a:r>
              <a:rPr lang="en-US" sz="4400"/>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633046" y="1465385"/>
            <a:ext cx="10714891" cy="4592514"/>
          </a:xfrm>
        </p:spPr>
        <p:txBody>
          <a:bodyPr vert="horz" lIns="91440" tIns="45720" rIns="91440" bIns="45720" rtlCol="0" anchor="t">
            <a:normAutofit/>
          </a:bodyPr>
          <a:lstStyle/>
          <a:p>
            <a:pPr marL="457200" indent="-457200">
              <a:spcBef>
                <a:spcPts val="600"/>
              </a:spcBef>
              <a:spcAft>
                <a:spcPts val="600"/>
              </a:spcAft>
              <a:buFont typeface="Arial" panose="020B0604020202020204" pitchFamily="34" charset="0"/>
              <a:buChar char="•"/>
            </a:pPr>
            <a:r>
              <a:rPr lang="en-US" sz="3000" dirty="0">
                <a:latin typeface="Arial"/>
                <a:cs typeface="Arial"/>
              </a:rPr>
              <a:t>Overview of MCAS test development and scoring process</a:t>
            </a:r>
          </a:p>
          <a:p>
            <a:pPr marL="457200" indent="-457200">
              <a:spcBef>
                <a:spcPts val="600"/>
              </a:spcBef>
              <a:spcAft>
                <a:spcPts val="600"/>
              </a:spcAft>
              <a:buFont typeface="Arial" panose="020B0604020202020204" pitchFamily="34" charset="0"/>
              <a:buChar char="•"/>
            </a:pPr>
            <a:r>
              <a:rPr lang="en-US" sz="3000" dirty="0">
                <a:latin typeface="Arial"/>
                <a:cs typeface="Arial"/>
              </a:rPr>
              <a:t>Grade 8 Science constructed-response (CR) scoring</a:t>
            </a:r>
            <a:endParaRPr lang="en-US" sz="3000" dirty="0"/>
          </a:p>
          <a:p>
            <a:pPr marL="914400" lvl="1" indent="-457200">
              <a:spcBef>
                <a:spcPts val="600"/>
              </a:spcBef>
              <a:spcAft>
                <a:spcPts val="600"/>
              </a:spcAft>
              <a:buFont typeface="Arial" panose="020B0604020202020204" pitchFamily="34" charset="0"/>
              <a:buChar char="•"/>
            </a:pPr>
            <a:r>
              <a:rPr lang="en-US" sz="3000" dirty="0">
                <a:solidFill>
                  <a:schemeClr val="tx1"/>
                </a:solidFill>
                <a:latin typeface="Arial"/>
                <a:cs typeface="Arial"/>
              </a:rPr>
              <a:t>Physical Science CR </a:t>
            </a:r>
          </a:p>
          <a:p>
            <a:pPr marL="914400" lvl="1" indent="-457200">
              <a:spcBef>
                <a:spcPts val="600"/>
              </a:spcBef>
              <a:spcAft>
                <a:spcPts val="600"/>
              </a:spcAft>
              <a:buFont typeface="Arial" panose="020B0604020202020204" pitchFamily="34" charset="0"/>
              <a:buChar char="•"/>
            </a:pPr>
            <a:r>
              <a:rPr lang="en-US" sz="3000" dirty="0">
                <a:solidFill>
                  <a:schemeClr val="tx1"/>
                </a:solidFill>
                <a:latin typeface="Arial"/>
                <a:cs typeface="Arial"/>
              </a:rPr>
              <a:t>Life Science CR</a:t>
            </a:r>
          </a:p>
          <a:p>
            <a:pPr marL="457200" indent="-457200">
              <a:spcBef>
                <a:spcPts val="600"/>
              </a:spcBef>
              <a:spcAft>
                <a:spcPts val="600"/>
              </a:spcAft>
              <a:buFont typeface="Arial" panose="020B0604020202020204" pitchFamily="34" charset="0"/>
              <a:buChar char="•"/>
            </a:pPr>
            <a:r>
              <a:rPr lang="en-US" sz="3000" dirty="0">
                <a:latin typeface="Arial"/>
                <a:cs typeface="Arial"/>
              </a:rPr>
              <a:t>Review resources available on the Department’s website</a:t>
            </a:r>
          </a:p>
        </p:txBody>
      </p:sp>
      <p:pic>
        <p:nvPicPr>
          <p:cNvPr id="2050" name="Picture 2" descr="Agenda - Free Tools and utensils icons">
            <a:extLst>
              <a:ext uri="{FF2B5EF4-FFF2-40B4-BE49-F238E27FC236}">
                <a16:creationId xmlns:a16="http://schemas.microsoft.com/office/drawing/2014/main" id="{426D1634-3F2E-4428-A534-582E1A34D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074" y="106799"/>
            <a:ext cx="1386603" cy="1386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725495"/>
      </p:ext>
    </p:extLst>
  </p:cSld>
  <p:clrMapOvr>
    <a:masterClrMapping/>
  </p:clrMapOvr>
  <mc:AlternateContent xmlns:mc="http://schemas.openxmlformats.org/markup-compatibility/2006" xmlns:p14="http://schemas.microsoft.com/office/powerpoint/2010/main">
    <mc:Choice Requires="p14">
      <p:transition spd="slow" p14:dur="2000" advTm="17129"/>
    </mc:Choice>
    <mc:Fallback xmlns="">
      <p:transition spd="slow" advTm="1712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a:cs typeface="Arial"/>
              </a:rPr>
              <a:t>Response B – Page 10</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4747845"/>
          </a:xfrm>
        </p:spPr>
        <p:txBody>
          <a:bodyPr>
            <a:normAutofit/>
          </a:bodyPr>
          <a:lstStyle/>
          <a:p>
            <a:pPr>
              <a:lnSpc>
                <a:spcPct val="100000"/>
              </a:lnSpc>
            </a:pPr>
            <a:r>
              <a:rPr lang="en-US"/>
              <a:t>Part A:</a:t>
            </a:r>
          </a:p>
          <a:p>
            <a:pPr>
              <a:lnSpc>
                <a:spcPct val="100000"/>
              </a:lnSpc>
            </a:pPr>
            <a:endParaRPr lang="en-US"/>
          </a:p>
          <a:p>
            <a:pPr>
              <a:lnSpc>
                <a:spcPct val="100000"/>
              </a:lnSpc>
            </a:pPr>
            <a:endParaRPr lang="en-US"/>
          </a:p>
          <a:p>
            <a:pPr>
              <a:lnSpc>
                <a:spcPct val="100000"/>
              </a:lnSpc>
            </a:pPr>
            <a:endParaRPr lang="en-US"/>
          </a:p>
          <a:p>
            <a:pPr>
              <a:lnSpc>
                <a:spcPct val="100000"/>
              </a:lnSpc>
            </a:pPr>
            <a:r>
              <a:rPr lang="en-US"/>
              <a:t>Part B:</a:t>
            </a:r>
          </a:p>
        </p:txBody>
      </p:sp>
      <p:pic>
        <p:nvPicPr>
          <p:cNvPr id="5" name="Picture 4" descr="Part A student work">
            <a:extLst>
              <a:ext uri="{FF2B5EF4-FFF2-40B4-BE49-F238E27FC236}">
                <a16:creationId xmlns:a16="http://schemas.microsoft.com/office/drawing/2014/main" id="{3C5D7DC7-0462-42EC-999B-11A3EE0612E5}"/>
              </a:ext>
            </a:extLst>
          </p:cNvPr>
          <p:cNvPicPr>
            <a:picLocks noChangeAspect="1"/>
          </p:cNvPicPr>
          <p:nvPr/>
        </p:nvPicPr>
        <p:blipFill>
          <a:blip r:embed="rId3"/>
          <a:stretch>
            <a:fillRect/>
          </a:stretch>
        </p:blipFill>
        <p:spPr>
          <a:xfrm>
            <a:off x="542260" y="1801351"/>
            <a:ext cx="10545920" cy="889812"/>
          </a:xfrm>
          <a:prstGeom prst="rect">
            <a:avLst/>
          </a:prstGeom>
        </p:spPr>
      </p:pic>
      <p:pic>
        <p:nvPicPr>
          <p:cNvPr id="7" name="Picture 6" descr="Part B student work">
            <a:extLst>
              <a:ext uri="{FF2B5EF4-FFF2-40B4-BE49-F238E27FC236}">
                <a16:creationId xmlns:a16="http://schemas.microsoft.com/office/drawing/2014/main" id="{ADD14806-B49B-443A-B412-20D0B00FB0D2}"/>
              </a:ext>
            </a:extLst>
          </p:cNvPr>
          <p:cNvPicPr>
            <a:picLocks noChangeAspect="1"/>
          </p:cNvPicPr>
          <p:nvPr/>
        </p:nvPicPr>
        <p:blipFill>
          <a:blip r:embed="rId4"/>
          <a:stretch>
            <a:fillRect/>
          </a:stretch>
        </p:blipFill>
        <p:spPr>
          <a:xfrm>
            <a:off x="542260" y="4072271"/>
            <a:ext cx="10596897" cy="1293518"/>
          </a:xfrm>
          <a:prstGeom prst="rect">
            <a:avLst/>
          </a:prstGeom>
        </p:spPr>
      </p:pic>
    </p:spTree>
    <p:extLst>
      <p:ext uri="{BB962C8B-B14F-4D97-AF65-F5344CB8AC3E}">
        <p14:creationId xmlns:p14="http://schemas.microsoft.com/office/powerpoint/2010/main" val="1009296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8"/>
            <a:ext cx="10990385" cy="666510"/>
          </a:xfrm>
        </p:spPr>
        <p:txBody>
          <a:bodyPr>
            <a:normAutofit/>
          </a:bodyPr>
          <a:lstStyle/>
          <a:p>
            <a:r>
              <a:rPr lang="en-US" sz="4000" dirty="0">
                <a:latin typeface="Arial"/>
                <a:cs typeface="Arial"/>
              </a:rPr>
              <a:t>Response C – Page 11</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885569"/>
            <a:ext cx="10990385" cy="5232780"/>
          </a:xfrm>
        </p:spPr>
        <p:txBody>
          <a:bodyPr>
            <a:noAutofit/>
          </a:bodyPr>
          <a:lstStyle/>
          <a:p>
            <a:pPr>
              <a:lnSpc>
                <a:spcPct val="100000"/>
              </a:lnSpc>
            </a:pPr>
            <a:r>
              <a:rPr lang="en-US" sz="2400"/>
              <a:t>Part A:</a:t>
            </a:r>
          </a:p>
          <a:p>
            <a:pPr>
              <a:lnSpc>
                <a:spcPct val="100000"/>
              </a:lnSpc>
            </a:pPr>
            <a:endParaRPr lang="en-US" sz="2400" b="1">
              <a:solidFill>
                <a:schemeClr val="accent6">
                  <a:lumMod val="75000"/>
                </a:schemeClr>
              </a:solidFill>
            </a:endParaRPr>
          </a:p>
          <a:p>
            <a:pPr>
              <a:lnSpc>
                <a:spcPct val="100000"/>
              </a:lnSpc>
            </a:pPr>
            <a:endParaRPr lang="en-US" sz="2400" b="1">
              <a:solidFill>
                <a:schemeClr val="accent6">
                  <a:lumMod val="75000"/>
                </a:schemeClr>
              </a:solidFill>
            </a:endParaRPr>
          </a:p>
          <a:p>
            <a:pPr>
              <a:lnSpc>
                <a:spcPct val="100000"/>
              </a:lnSpc>
            </a:pPr>
            <a:endParaRPr lang="en-US" sz="1200" b="1"/>
          </a:p>
          <a:p>
            <a:pPr>
              <a:lnSpc>
                <a:spcPct val="100000"/>
              </a:lnSpc>
            </a:pPr>
            <a:r>
              <a:rPr lang="en-US" sz="2400"/>
              <a:t>Part B:</a:t>
            </a:r>
          </a:p>
        </p:txBody>
      </p:sp>
      <p:pic>
        <p:nvPicPr>
          <p:cNvPr id="5" name="Picture 4" descr="Part A student work">
            <a:extLst>
              <a:ext uri="{FF2B5EF4-FFF2-40B4-BE49-F238E27FC236}">
                <a16:creationId xmlns:a16="http://schemas.microsoft.com/office/drawing/2014/main" id="{19C668C8-2255-4403-9B3F-E6717B4069EE}"/>
              </a:ext>
            </a:extLst>
          </p:cNvPr>
          <p:cNvPicPr>
            <a:picLocks noChangeAspect="1"/>
          </p:cNvPicPr>
          <p:nvPr/>
        </p:nvPicPr>
        <p:blipFill>
          <a:blip r:embed="rId3"/>
          <a:stretch>
            <a:fillRect/>
          </a:stretch>
        </p:blipFill>
        <p:spPr>
          <a:xfrm>
            <a:off x="563066" y="1320060"/>
            <a:ext cx="9381460" cy="1143365"/>
          </a:xfrm>
          <a:prstGeom prst="rect">
            <a:avLst/>
          </a:prstGeom>
        </p:spPr>
      </p:pic>
      <p:pic>
        <p:nvPicPr>
          <p:cNvPr id="9" name="Picture 8">
            <a:extLst>
              <a:ext uri="{FF2B5EF4-FFF2-40B4-BE49-F238E27FC236}">
                <a16:creationId xmlns:a16="http://schemas.microsoft.com/office/drawing/2014/main" id="{D1D2F54A-72F3-40C9-BF57-7CD3F5C717C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3441" y="6235791"/>
            <a:ext cx="1200150" cy="419100"/>
          </a:xfrm>
          <a:prstGeom prst="rect">
            <a:avLst/>
          </a:prstGeom>
        </p:spPr>
      </p:pic>
      <p:pic>
        <p:nvPicPr>
          <p:cNvPr id="7" name="Picture 6" descr="Part B student work">
            <a:extLst>
              <a:ext uri="{FF2B5EF4-FFF2-40B4-BE49-F238E27FC236}">
                <a16:creationId xmlns:a16="http://schemas.microsoft.com/office/drawing/2014/main" id="{7A2D1E79-3564-410E-B683-62C1F13951EB}"/>
              </a:ext>
            </a:extLst>
          </p:cNvPr>
          <p:cNvPicPr>
            <a:picLocks noChangeAspect="1"/>
          </p:cNvPicPr>
          <p:nvPr/>
        </p:nvPicPr>
        <p:blipFill>
          <a:blip r:embed="rId5"/>
          <a:stretch>
            <a:fillRect/>
          </a:stretch>
        </p:blipFill>
        <p:spPr>
          <a:xfrm>
            <a:off x="563066" y="3111270"/>
            <a:ext cx="9381460" cy="3746730"/>
          </a:xfrm>
          <a:prstGeom prst="rect">
            <a:avLst/>
          </a:prstGeom>
        </p:spPr>
      </p:pic>
    </p:spTree>
    <p:extLst>
      <p:ext uri="{BB962C8B-B14F-4D97-AF65-F5344CB8AC3E}">
        <p14:creationId xmlns:p14="http://schemas.microsoft.com/office/powerpoint/2010/main" val="3822182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a:cs typeface="Arial"/>
              </a:rPr>
              <a:t>Response D – Page 12</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82934" y="1129293"/>
            <a:ext cx="10990385" cy="609851"/>
          </a:xfrm>
        </p:spPr>
        <p:txBody>
          <a:bodyPr>
            <a:normAutofit/>
          </a:bodyPr>
          <a:lstStyle/>
          <a:p>
            <a:r>
              <a:rPr lang="en-US" dirty="0"/>
              <a:t>Part A:</a:t>
            </a:r>
          </a:p>
        </p:txBody>
      </p:sp>
      <p:pic>
        <p:nvPicPr>
          <p:cNvPr id="13" name="Picture 12" descr="Part A student work">
            <a:extLst>
              <a:ext uri="{FF2B5EF4-FFF2-40B4-BE49-F238E27FC236}">
                <a16:creationId xmlns:a16="http://schemas.microsoft.com/office/drawing/2014/main" id="{23D36601-573D-4182-BA9C-14437F23A169}"/>
              </a:ext>
            </a:extLst>
          </p:cNvPr>
          <p:cNvPicPr>
            <a:picLocks noChangeAspect="1"/>
          </p:cNvPicPr>
          <p:nvPr/>
        </p:nvPicPr>
        <p:blipFill>
          <a:blip r:embed="rId3"/>
          <a:stretch>
            <a:fillRect/>
          </a:stretch>
        </p:blipFill>
        <p:spPr>
          <a:xfrm>
            <a:off x="582354" y="1586716"/>
            <a:ext cx="9002545" cy="1836968"/>
          </a:xfrm>
          <a:prstGeom prst="rect">
            <a:avLst/>
          </a:prstGeom>
        </p:spPr>
      </p:pic>
      <p:sp>
        <p:nvSpPr>
          <p:cNvPr id="4" name="Text Placeholder 2">
            <a:extLst>
              <a:ext uri="{FF2B5EF4-FFF2-40B4-BE49-F238E27FC236}">
                <a16:creationId xmlns:a16="http://schemas.microsoft.com/office/drawing/2014/main" id="{5E0C1F92-78E5-9295-4681-F4B70C33BD34}"/>
              </a:ext>
            </a:extLst>
          </p:cNvPr>
          <p:cNvSpPr txBox="1">
            <a:spLocks/>
          </p:cNvSpPr>
          <p:nvPr/>
        </p:nvSpPr>
        <p:spPr>
          <a:xfrm>
            <a:off x="482934" y="3720230"/>
            <a:ext cx="10990385" cy="215690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Part B:</a:t>
            </a:r>
          </a:p>
        </p:txBody>
      </p:sp>
      <p:pic>
        <p:nvPicPr>
          <p:cNvPr id="17" name="Picture 16" descr="Part B student work">
            <a:extLst>
              <a:ext uri="{FF2B5EF4-FFF2-40B4-BE49-F238E27FC236}">
                <a16:creationId xmlns:a16="http://schemas.microsoft.com/office/drawing/2014/main" id="{61E842D7-7411-408F-ADA1-1663528282FF}"/>
              </a:ext>
            </a:extLst>
          </p:cNvPr>
          <p:cNvPicPr>
            <a:picLocks noChangeAspect="1"/>
          </p:cNvPicPr>
          <p:nvPr/>
        </p:nvPicPr>
        <p:blipFill>
          <a:blip r:embed="rId4"/>
          <a:stretch>
            <a:fillRect/>
          </a:stretch>
        </p:blipFill>
        <p:spPr>
          <a:xfrm>
            <a:off x="582354" y="4142920"/>
            <a:ext cx="9141781" cy="1836967"/>
          </a:xfrm>
          <a:prstGeom prst="rect">
            <a:avLst/>
          </a:prstGeom>
        </p:spPr>
      </p:pic>
    </p:spTree>
    <p:extLst>
      <p:ext uri="{BB962C8B-B14F-4D97-AF65-F5344CB8AC3E}">
        <p14:creationId xmlns:p14="http://schemas.microsoft.com/office/powerpoint/2010/main" val="558305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a:cs typeface="Arial"/>
              </a:rPr>
              <a:t>Response E – </a:t>
            </a:r>
            <a:r>
              <a:rPr lang="en-US" sz="4000">
                <a:latin typeface="Arial"/>
                <a:cs typeface="Arial"/>
              </a:rPr>
              <a:t>Page 13</a:t>
            </a:r>
            <a:endParaRPr lang="en-US">
              <a:latin typeface="Arial"/>
              <a:cs typeface="Arial"/>
            </a:endParaRP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246256"/>
            <a:ext cx="10990385" cy="4747845"/>
          </a:xfrm>
        </p:spPr>
        <p:txBody>
          <a:bodyPr>
            <a:normAutofit/>
          </a:bodyPr>
          <a:lstStyle/>
          <a:p>
            <a:pPr>
              <a:lnSpc>
                <a:spcPct val="100000"/>
              </a:lnSpc>
            </a:pPr>
            <a:r>
              <a:rPr lang="en-US"/>
              <a:t>Part A:</a:t>
            </a:r>
          </a:p>
          <a:p>
            <a:pPr>
              <a:lnSpc>
                <a:spcPct val="100000"/>
              </a:lnSpc>
            </a:pPr>
            <a:r>
              <a:rPr lang="en-US"/>
              <a:t> </a:t>
            </a:r>
          </a:p>
          <a:p>
            <a:pPr>
              <a:lnSpc>
                <a:spcPct val="100000"/>
              </a:lnSpc>
            </a:pPr>
            <a:endParaRPr lang="en-US"/>
          </a:p>
          <a:p>
            <a:pPr>
              <a:lnSpc>
                <a:spcPct val="100000"/>
              </a:lnSpc>
            </a:pPr>
            <a:endParaRPr lang="en-US"/>
          </a:p>
          <a:p>
            <a:pPr>
              <a:lnSpc>
                <a:spcPct val="100000"/>
              </a:lnSpc>
            </a:pPr>
            <a:endParaRPr lang="en-US"/>
          </a:p>
          <a:p>
            <a:pPr>
              <a:lnSpc>
                <a:spcPct val="100000"/>
              </a:lnSpc>
            </a:pPr>
            <a:r>
              <a:rPr lang="en-US"/>
              <a:t>Part B:</a:t>
            </a:r>
          </a:p>
        </p:txBody>
      </p:sp>
      <p:pic>
        <p:nvPicPr>
          <p:cNvPr id="5" name="Picture 4" descr="Part A student work">
            <a:extLst>
              <a:ext uri="{FF2B5EF4-FFF2-40B4-BE49-F238E27FC236}">
                <a16:creationId xmlns:a16="http://schemas.microsoft.com/office/drawing/2014/main" id="{64B4FFED-6411-404B-B99E-CE65F94CDB5A}"/>
              </a:ext>
            </a:extLst>
          </p:cNvPr>
          <p:cNvPicPr>
            <a:picLocks noChangeAspect="1"/>
          </p:cNvPicPr>
          <p:nvPr/>
        </p:nvPicPr>
        <p:blipFill>
          <a:blip r:embed="rId3"/>
          <a:stretch>
            <a:fillRect/>
          </a:stretch>
        </p:blipFill>
        <p:spPr>
          <a:xfrm>
            <a:off x="548240" y="1756140"/>
            <a:ext cx="10052419" cy="2016786"/>
          </a:xfrm>
          <a:prstGeom prst="rect">
            <a:avLst/>
          </a:prstGeom>
        </p:spPr>
      </p:pic>
      <p:pic>
        <p:nvPicPr>
          <p:cNvPr id="7" name="Picture 6" descr="Part B student work">
            <a:extLst>
              <a:ext uri="{FF2B5EF4-FFF2-40B4-BE49-F238E27FC236}">
                <a16:creationId xmlns:a16="http://schemas.microsoft.com/office/drawing/2014/main" id="{6B5F6721-6C86-4C1F-B50C-FDB618DF1500}"/>
              </a:ext>
            </a:extLst>
          </p:cNvPr>
          <p:cNvPicPr>
            <a:picLocks noChangeAspect="1"/>
          </p:cNvPicPr>
          <p:nvPr/>
        </p:nvPicPr>
        <p:blipFill>
          <a:blip r:embed="rId4"/>
          <a:stretch>
            <a:fillRect/>
          </a:stretch>
        </p:blipFill>
        <p:spPr>
          <a:xfrm>
            <a:off x="548240" y="4500857"/>
            <a:ext cx="10033636" cy="1580963"/>
          </a:xfrm>
          <a:prstGeom prst="rect">
            <a:avLst/>
          </a:prstGeom>
        </p:spPr>
      </p:pic>
    </p:spTree>
    <p:extLst>
      <p:ext uri="{BB962C8B-B14F-4D97-AF65-F5344CB8AC3E}">
        <p14:creationId xmlns:p14="http://schemas.microsoft.com/office/powerpoint/2010/main" val="159733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626E2-1245-781F-0A8C-E205FC2C2A8D}"/>
              </a:ext>
            </a:extLst>
          </p:cNvPr>
          <p:cNvSpPr>
            <a:spLocks noGrp="1"/>
          </p:cNvSpPr>
          <p:nvPr>
            <p:ph type="title"/>
          </p:nvPr>
        </p:nvSpPr>
        <p:spPr/>
        <p:txBody>
          <a:bodyPr/>
          <a:lstStyle/>
          <a:p>
            <a:r>
              <a:rPr lang="en-US" b="1" dirty="0">
                <a:latin typeface="Arial"/>
                <a:cs typeface="Arial"/>
              </a:rPr>
              <a:t>Gr. 8 STE </a:t>
            </a:r>
            <a:br>
              <a:rPr lang="en-US" b="1" dirty="0">
                <a:latin typeface="Arial"/>
                <a:cs typeface="Arial"/>
              </a:rPr>
            </a:br>
            <a:r>
              <a:rPr lang="en-US" b="1" dirty="0">
                <a:latin typeface="Arial"/>
                <a:cs typeface="Arial"/>
              </a:rPr>
              <a:t>Life Science Question </a:t>
            </a:r>
            <a:br>
              <a:rPr lang="en-US" dirty="0">
                <a:latin typeface="Arial"/>
                <a:cs typeface="Arial"/>
              </a:rPr>
            </a:br>
            <a:endParaRPr lang="en-US" dirty="0">
              <a:solidFill>
                <a:schemeClr val="accent1"/>
              </a:solidFill>
            </a:endParaRPr>
          </a:p>
        </p:txBody>
      </p:sp>
      <p:sp>
        <p:nvSpPr>
          <p:cNvPr id="3" name="Text Placeholder 2">
            <a:extLst>
              <a:ext uri="{FF2B5EF4-FFF2-40B4-BE49-F238E27FC236}">
                <a16:creationId xmlns:a16="http://schemas.microsoft.com/office/drawing/2014/main" id="{A9B251BE-2FF1-B43C-CDA3-6EAFB10621E0}"/>
              </a:ext>
            </a:extLst>
          </p:cNvPr>
          <p:cNvSpPr>
            <a:spLocks noGrp="1"/>
          </p:cNvSpPr>
          <p:nvPr>
            <p:ph type="body" idx="1"/>
          </p:nvPr>
        </p:nvSpPr>
        <p:spPr>
          <a:xfrm>
            <a:off x="838200" y="3712386"/>
            <a:ext cx="10515600" cy="3050879"/>
          </a:xfrm>
        </p:spPr>
        <p:txBody>
          <a:bodyPr vert="horz" lIns="91440" tIns="45720" rIns="91440" bIns="45720" rtlCol="0" anchor="t">
            <a:normAutofit/>
          </a:bodyPr>
          <a:lstStyle/>
          <a:p>
            <a:r>
              <a:rPr lang="en-US" sz="4400">
                <a:solidFill>
                  <a:schemeClr val="accent1"/>
                </a:solidFill>
                <a:latin typeface="Arial"/>
                <a:cs typeface="Arial"/>
              </a:rPr>
              <a:t>2022</a:t>
            </a:r>
            <a:br>
              <a:rPr lang="en-US" sz="4400"/>
            </a:br>
            <a:r>
              <a:rPr lang="en-US" sz="4400">
                <a:solidFill>
                  <a:schemeClr val="accent1"/>
                </a:solidFill>
                <a:latin typeface="Arial"/>
                <a:cs typeface="Arial"/>
              </a:rPr>
              <a:t>Cownose Rays</a:t>
            </a:r>
          </a:p>
        </p:txBody>
      </p:sp>
    </p:spTree>
    <p:extLst>
      <p:ext uri="{BB962C8B-B14F-4D97-AF65-F5344CB8AC3E}">
        <p14:creationId xmlns:p14="http://schemas.microsoft.com/office/powerpoint/2010/main" val="2151709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165469" y="136679"/>
            <a:ext cx="11290907" cy="654153"/>
          </a:xfrm>
        </p:spPr>
        <p:txBody>
          <a:bodyPr>
            <a:normAutofit fontScale="90000"/>
          </a:bodyPr>
          <a:lstStyle/>
          <a:p>
            <a:r>
              <a:rPr lang="en-US" sz="4400" dirty="0"/>
              <a:t>Question</a:t>
            </a:r>
          </a:p>
        </p:txBody>
      </p:sp>
      <p:sp>
        <p:nvSpPr>
          <p:cNvPr id="5" name="Text Placeholder 2">
            <a:extLst>
              <a:ext uri="{FF2B5EF4-FFF2-40B4-BE49-F238E27FC236}">
                <a16:creationId xmlns:a16="http://schemas.microsoft.com/office/drawing/2014/main" id="{D9333A81-6A22-420F-A913-4AE9035669EB}"/>
              </a:ext>
            </a:extLst>
          </p:cNvPr>
          <p:cNvSpPr txBox="1">
            <a:spLocks/>
          </p:cNvSpPr>
          <p:nvPr/>
        </p:nvSpPr>
        <p:spPr>
          <a:xfrm>
            <a:off x="165469" y="826752"/>
            <a:ext cx="4906261" cy="153769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20000"/>
              </a:lnSpc>
            </a:pPr>
            <a:r>
              <a:rPr lang="en-US" sz="1800" b="0" i="0">
                <a:solidFill>
                  <a:srgbClr val="333333"/>
                </a:solidFill>
                <a:effectLst/>
              </a:rPr>
              <a:t>Sharks are large fish that live in the ocean. Hammerhead sharks are a part of a marine ecosystem, as shown in the food web. </a:t>
            </a:r>
            <a:endParaRPr lang="en-US" sz="1800">
              <a:solidFill>
                <a:srgbClr val="333333"/>
              </a:solidFill>
            </a:endParaRPr>
          </a:p>
        </p:txBody>
      </p:sp>
      <p:pic>
        <p:nvPicPr>
          <p:cNvPr id="6" name="Picture 5" descr="A food web for part of a marine ecosystem including hammerhead sharks.">
            <a:extLst>
              <a:ext uri="{FF2B5EF4-FFF2-40B4-BE49-F238E27FC236}">
                <a16:creationId xmlns:a16="http://schemas.microsoft.com/office/drawing/2014/main" id="{E42FC705-E3B2-4B40-9120-AD68D8CDA96B}"/>
              </a:ext>
            </a:extLst>
          </p:cNvPr>
          <p:cNvPicPr>
            <a:picLocks noChangeAspect="1"/>
          </p:cNvPicPr>
          <p:nvPr/>
        </p:nvPicPr>
        <p:blipFill>
          <a:blip r:embed="rId3"/>
          <a:stretch>
            <a:fillRect/>
          </a:stretch>
        </p:blipFill>
        <p:spPr>
          <a:xfrm>
            <a:off x="165469" y="2092171"/>
            <a:ext cx="5162550" cy="4629150"/>
          </a:xfrm>
          <a:prstGeom prst="rect">
            <a:avLst/>
          </a:prstGeom>
        </p:spPr>
      </p:pic>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5328019" y="826752"/>
            <a:ext cx="6622976" cy="5286969"/>
          </a:xfrm>
        </p:spPr>
        <p:txBody>
          <a:bodyPr vert="horz" lIns="91440" tIns="45720" rIns="91440" bIns="45720" rtlCol="0" anchor="t">
            <a:normAutofit fontScale="62500" lnSpcReduction="20000"/>
          </a:bodyPr>
          <a:lstStyle/>
          <a:p>
            <a:pPr>
              <a:lnSpc>
                <a:spcPct val="120000"/>
              </a:lnSpc>
            </a:pPr>
            <a:r>
              <a:rPr lang="en-US" b="0" i="0">
                <a:solidFill>
                  <a:srgbClr val="333333"/>
                </a:solidFill>
                <a:effectLst/>
              </a:rPr>
              <a:t>Cownose rays are an important part of the marine ecosystem.</a:t>
            </a:r>
          </a:p>
          <a:p>
            <a:pPr>
              <a:lnSpc>
                <a:spcPct val="120000"/>
              </a:lnSpc>
            </a:pPr>
            <a:r>
              <a:rPr lang="en-US" b="1" i="0">
                <a:solidFill>
                  <a:srgbClr val="333333"/>
                </a:solidFill>
                <a:effectLst/>
              </a:rPr>
              <a:t>Part A</a:t>
            </a:r>
          </a:p>
          <a:p>
            <a:pPr algn="l">
              <a:lnSpc>
                <a:spcPct val="120000"/>
              </a:lnSpc>
            </a:pPr>
            <a:r>
              <a:rPr lang="en-US" b="0" i="0">
                <a:solidFill>
                  <a:srgbClr val="333333"/>
                </a:solidFill>
                <a:effectLst/>
              </a:rPr>
              <a:t>Identify the ecological relationship (competitive, parasitic, or predatory) between cownose rays and oysters in the ecosystem. Explain your reasoning.</a:t>
            </a:r>
          </a:p>
          <a:p>
            <a:pPr algn="l">
              <a:lnSpc>
                <a:spcPct val="120000"/>
              </a:lnSpc>
              <a:spcBef>
                <a:spcPts val="1800"/>
              </a:spcBef>
            </a:pPr>
            <a:r>
              <a:rPr lang="en-US" b="1" i="0">
                <a:solidFill>
                  <a:srgbClr val="333333"/>
                </a:solidFill>
                <a:effectLst/>
              </a:rPr>
              <a:t>Part B</a:t>
            </a:r>
          </a:p>
          <a:p>
            <a:pPr algn="l">
              <a:lnSpc>
                <a:spcPct val="120000"/>
              </a:lnSpc>
              <a:spcBef>
                <a:spcPts val="600"/>
              </a:spcBef>
            </a:pPr>
            <a:r>
              <a:rPr lang="en-US" b="0" i="0">
                <a:solidFill>
                  <a:srgbClr val="333333"/>
                </a:solidFill>
                <a:effectLst/>
              </a:rPr>
              <a:t>Describe what would most likely happen to the size of the cownose ray population (increase, decrease, or stay the same) if there were a large decrease in the phytoplankton population in the ecosystem. Explain your reasoning.</a:t>
            </a:r>
          </a:p>
          <a:p>
            <a:pPr algn="l">
              <a:lnSpc>
                <a:spcPct val="120000"/>
              </a:lnSpc>
              <a:spcBef>
                <a:spcPts val="1800"/>
              </a:spcBef>
            </a:pPr>
            <a:r>
              <a:rPr lang="en-US" b="1" i="0">
                <a:solidFill>
                  <a:srgbClr val="333333"/>
                </a:solidFill>
                <a:effectLst/>
              </a:rPr>
              <a:t>Part C</a:t>
            </a:r>
          </a:p>
          <a:p>
            <a:pPr algn="l">
              <a:lnSpc>
                <a:spcPct val="120000"/>
              </a:lnSpc>
              <a:spcBef>
                <a:spcPts val="600"/>
              </a:spcBef>
            </a:pPr>
            <a:r>
              <a:rPr lang="en-US" b="0" i="0">
                <a:solidFill>
                  <a:srgbClr val="333333"/>
                </a:solidFill>
                <a:effectLst/>
              </a:rPr>
              <a:t>Based on the food web, describe what would most likely happen to the hammerhead shark population if the cownose rays were removed from the ecosystem. Explain your reasoning.</a:t>
            </a:r>
          </a:p>
        </p:txBody>
      </p:sp>
    </p:spTree>
    <p:extLst>
      <p:ext uri="{BB962C8B-B14F-4D97-AF65-F5344CB8AC3E}">
        <p14:creationId xmlns:p14="http://schemas.microsoft.com/office/powerpoint/2010/main" val="2704845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1492612" cy="1132224"/>
          </a:xfrm>
        </p:spPr>
        <p:txBody>
          <a:bodyPr>
            <a:noAutofit/>
          </a:bodyPr>
          <a:lstStyle/>
          <a:p>
            <a:r>
              <a:rPr lang="en-US" sz="4400">
                <a:latin typeface="Arial"/>
                <a:cs typeface="Arial"/>
              </a:rPr>
              <a:t>Item Information</a:t>
            </a:r>
            <a:endParaRPr lang="en-US" sz="4400">
              <a:solidFill>
                <a:srgbClr val="FF0000"/>
              </a:solidFill>
              <a:latin typeface="Arial"/>
              <a:cs typeface="Arial"/>
            </a:endParaRP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441622"/>
            <a:ext cx="10990385" cy="4065097"/>
          </a:xfrm>
        </p:spPr>
        <p:txBody>
          <a:bodyPr>
            <a:noAutofit/>
          </a:bodyPr>
          <a:lstStyle/>
          <a:p>
            <a:pPr>
              <a:lnSpc>
                <a:spcPct val="110000"/>
              </a:lnSpc>
              <a:spcBef>
                <a:spcPts val="600"/>
              </a:spcBef>
              <a:spcAft>
                <a:spcPts val="600"/>
              </a:spcAft>
            </a:pPr>
            <a:r>
              <a:rPr lang="en-US" sz="2600" b="1" dirty="0"/>
              <a:t>Standard Alignment: </a:t>
            </a:r>
            <a:r>
              <a:rPr lang="en-US" sz="2600" b="0" i="0" dirty="0">
                <a:solidFill>
                  <a:srgbClr val="333333"/>
                </a:solidFill>
                <a:effectLst/>
              </a:rPr>
              <a:t>7.MS-LS2-1. </a:t>
            </a:r>
          </a:p>
          <a:p>
            <a:pPr lvl="1">
              <a:lnSpc>
                <a:spcPct val="110000"/>
              </a:lnSpc>
              <a:spcBef>
                <a:spcPts val="600"/>
              </a:spcBef>
              <a:spcAft>
                <a:spcPts val="600"/>
              </a:spcAft>
            </a:pPr>
            <a:r>
              <a:rPr lang="en-US" b="0" i="0" dirty="0">
                <a:solidFill>
                  <a:srgbClr val="333333"/>
                </a:solidFill>
                <a:effectLst/>
              </a:rPr>
              <a:t>Analyze and interpret data to provide evidence for the effects of periods of abundant and scarce resources on the growth of organisms and the size of populations in an ecosystem. </a:t>
            </a:r>
          </a:p>
          <a:p>
            <a:pPr>
              <a:lnSpc>
                <a:spcPct val="110000"/>
              </a:lnSpc>
              <a:spcBef>
                <a:spcPts val="600"/>
              </a:spcBef>
              <a:spcAft>
                <a:spcPts val="600"/>
              </a:spcAft>
            </a:pPr>
            <a:endParaRPr lang="en-US" sz="3000" dirty="0">
              <a:solidFill>
                <a:srgbClr val="333333"/>
              </a:solidFill>
              <a:latin typeface="Lato" panose="020F0502020204030203" pitchFamily="34" charset="0"/>
            </a:endParaRPr>
          </a:p>
          <a:p>
            <a:pPr>
              <a:lnSpc>
                <a:spcPct val="110000"/>
              </a:lnSpc>
              <a:spcBef>
                <a:spcPts val="600"/>
              </a:spcBef>
              <a:spcAft>
                <a:spcPts val="600"/>
              </a:spcAft>
            </a:pPr>
            <a:r>
              <a:rPr lang="en-US" sz="2600" b="1" dirty="0"/>
              <a:t>Practice Category Alignment: </a:t>
            </a:r>
            <a:r>
              <a:rPr lang="en-US" sz="2600" dirty="0"/>
              <a:t>C. Evidence, Reasoning, &amp; Modeling</a:t>
            </a:r>
          </a:p>
          <a:p>
            <a:pPr marL="742950" lvl="1" indent="-285750">
              <a:lnSpc>
                <a:spcPct val="110000"/>
              </a:lnSpc>
              <a:spcBef>
                <a:spcPts val="0"/>
              </a:spcBef>
              <a:buFont typeface="Arial" panose="020B0604020202020204" pitchFamily="34" charset="0"/>
              <a:buChar char="•"/>
            </a:pPr>
            <a:r>
              <a:rPr lang="en-US" i="0" dirty="0">
                <a:solidFill>
                  <a:srgbClr val="212529"/>
                </a:solidFill>
                <a:effectLst/>
              </a:rPr>
              <a:t>Developing and Using Models</a:t>
            </a:r>
          </a:p>
          <a:p>
            <a:pPr marL="742950" lvl="1" indent="-285750">
              <a:lnSpc>
                <a:spcPct val="110000"/>
              </a:lnSpc>
              <a:spcBef>
                <a:spcPts val="0"/>
              </a:spcBef>
              <a:buFont typeface="Arial" panose="020B0604020202020204" pitchFamily="34" charset="0"/>
              <a:buChar char="•"/>
            </a:pPr>
            <a:r>
              <a:rPr lang="en-US" b="0" i="0" dirty="0">
                <a:solidFill>
                  <a:srgbClr val="212529"/>
                </a:solidFill>
                <a:effectLst/>
              </a:rPr>
              <a:t>Constructing Explanations and Designing Solutions</a:t>
            </a:r>
          </a:p>
        </p:txBody>
      </p:sp>
    </p:spTree>
    <p:extLst>
      <p:ext uri="{BB962C8B-B14F-4D97-AF65-F5344CB8AC3E}">
        <p14:creationId xmlns:p14="http://schemas.microsoft.com/office/powerpoint/2010/main" val="677335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39028DA-5319-BA77-9B18-1A4DD6347F70}"/>
              </a:ext>
            </a:extLst>
          </p:cNvPr>
          <p:cNvSpPr txBox="1">
            <a:spLocks noGrp="1"/>
          </p:cNvSpPr>
          <p:nvPr>
            <p:ph type="title" idx="4294967295"/>
          </p:nvPr>
        </p:nvSpPr>
        <p:spPr>
          <a:xfrm>
            <a:off x="465991" y="219057"/>
            <a:ext cx="10990385" cy="5831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3647B6"/>
                </a:solidFill>
                <a:effectLst/>
                <a:uLnTx/>
                <a:uFillTx/>
                <a:latin typeface="Arial" panose="020B0604020202020204" pitchFamily="34" charset="0"/>
                <a:ea typeface="+mj-ea"/>
                <a:cs typeface="Arial" panose="020B0604020202020204" pitchFamily="34" charset="0"/>
              </a:rPr>
              <a:t>Scoring Guide (3 points)</a:t>
            </a:r>
            <a:endParaRPr kumimoji="0" lang="en-US" sz="4000" b="0" i="0" u="none" strike="noStrike" kern="1200" cap="none" spc="0" normalizeH="0" baseline="0" noProof="0" dirty="0">
              <a:ln>
                <a:noFill/>
              </a:ln>
              <a:solidFill>
                <a:srgbClr val="3647B6"/>
              </a:solidFill>
              <a:effectLst/>
              <a:uLnTx/>
              <a:uFillTx/>
              <a:latin typeface="Arial"/>
              <a:ea typeface="+mj-ea"/>
              <a:cs typeface="Arial"/>
            </a:endParaRPr>
          </a:p>
        </p:txBody>
      </p:sp>
      <p:pic>
        <p:nvPicPr>
          <p:cNvPr id="3" name="Picture 2">
            <a:extLst>
              <a:ext uri="{FF2B5EF4-FFF2-40B4-BE49-F238E27FC236}">
                <a16:creationId xmlns:a16="http://schemas.microsoft.com/office/drawing/2014/main" id="{C418ED82-ADA4-46DE-9D8E-5D472B01CEBC}"/>
              </a:ext>
              <a:ext uri="{C183D7F6-B498-43B3-948B-1728B52AA6E4}">
                <adec:decorative xmlns:adec="http://schemas.microsoft.com/office/drawing/2017/decorative" val="1"/>
              </a:ext>
            </a:extLst>
          </p:cNvPr>
          <p:cNvPicPr>
            <a:picLocks noChangeAspect="1"/>
          </p:cNvPicPr>
          <p:nvPr/>
        </p:nvPicPr>
        <p:blipFill rotWithShape="1">
          <a:blip r:embed="rId3"/>
          <a:srcRect r="37420"/>
          <a:stretch/>
        </p:blipFill>
        <p:spPr>
          <a:xfrm>
            <a:off x="100675" y="6089352"/>
            <a:ext cx="1674961" cy="704850"/>
          </a:xfrm>
          <a:prstGeom prst="rect">
            <a:avLst/>
          </a:prstGeom>
        </p:spPr>
      </p:pic>
      <p:pic>
        <p:nvPicPr>
          <p:cNvPr id="8" name="Picture 7">
            <a:extLst>
              <a:ext uri="{FF2B5EF4-FFF2-40B4-BE49-F238E27FC236}">
                <a16:creationId xmlns:a16="http://schemas.microsoft.com/office/drawing/2014/main" id="{26B10EBF-A3F3-43FD-A443-897BDE04821C}"/>
              </a:ext>
              <a:ext uri="{C183D7F6-B498-43B3-948B-1728B52AA6E4}">
                <adec:decorative xmlns:adec="http://schemas.microsoft.com/office/drawing/2017/decorative" val="1"/>
              </a:ext>
            </a:extLst>
          </p:cNvPr>
          <p:cNvPicPr>
            <a:picLocks noChangeAspect="1"/>
          </p:cNvPicPr>
          <p:nvPr/>
        </p:nvPicPr>
        <p:blipFill rotWithShape="1">
          <a:blip r:embed="rId3"/>
          <a:srcRect r="37420"/>
          <a:stretch/>
        </p:blipFill>
        <p:spPr>
          <a:xfrm>
            <a:off x="1196376" y="6089352"/>
            <a:ext cx="1674961" cy="704850"/>
          </a:xfrm>
          <a:prstGeom prst="rect">
            <a:avLst/>
          </a:prstGeom>
        </p:spPr>
      </p:pic>
      <p:graphicFrame>
        <p:nvGraphicFramePr>
          <p:cNvPr id="7" name="Table 6">
            <a:extLst>
              <a:ext uri="{FF2B5EF4-FFF2-40B4-BE49-F238E27FC236}">
                <a16:creationId xmlns:a16="http://schemas.microsoft.com/office/drawing/2014/main" id="{F35E1B4F-E467-4332-964A-3B51C95A2F02}"/>
              </a:ext>
            </a:extLst>
          </p:cNvPr>
          <p:cNvGraphicFramePr>
            <a:graphicFrameLocks noGrp="1"/>
          </p:cNvGraphicFramePr>
          <p:nvPr>
            <p:extLst>
              <p:ext uri="{D42A27DB-BD31-4B8C-83A1-F6EECF244321}">
                <p14:modId xmlns:p14="http://schemas.microsoft.com/office/powerpoint/2010/main" val="1305789994"/>
              </p:ext>
            </p:extLst>
          </p:nvPr>
        </p:nvGraphicFramePr>
        <p:xfrm>
          <a:off x="305735" y="819139"/>
          <a:ext cx="11150642" cy="5853949"/>
        </p:xfrm>
        <a:graphic>
          <a:graphicData uri="http://schemas.openxmlformats.org/drawingml/2006/table">
            <a:tbl>
              <a:tblPr firstRow="1"/>
              <a:tblGrid>
                <a:gridCol w="1258731">
                  <a:extLst>
                    <a:ext uri="{9D8B030D-6E8A-4147-A177-3AD203B41FA5}">
                      <a16:colId xmlns:a16="http://schemas.microsoft.com/office/drawing/2014/main" val="629321499"/>
                    </a:ext>
                  </a:extLst>
                </a:gridCol>
                <a:gridCol w="9891911">
                  <a:extLst>
                    <a:ext uri="{9D8B030D-6E8A-4147-A177-3AD203B41FA5}">
                      <a16:colId xmlns:a16="http://schemas.microsoft.com/office/drawing/2014/main" val="888276544"/>
                    </a:ext>
                  </a:extLst>
                </a:gridCol>
              </a:tblGrid>
              <a:tr h="522735">
                <a:tc>
                  <a:txBody>
                    <a:bodyPr/>
                    <a:lstStyle/>
                    <a:p>
                      <a:pPr algn="ctr" rtl="0" fontAlgn="base"/>
                      <a:r>
                        <a:rPr lang="en-US" sz="2000" b="1" i="0" dirty="0">
                          <a:effectLst/>
                          <a:latin typeface="Arial" panose="020B0604020202020204" pitchFamily="34" charset="0"/>
                          <a:cs typeface="Arial" panose="020B0604020202020204" pitchFamily="34" charset="0"/>
                        </a:rPr>
                        <a:t>Score </a:t>
                      </a:r>
                    </a:p>
                  </a:txBody>
                  <a:tcPr marL="65668" marR="65668" marT="32834" marB="328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DDDDD"/>
                    </a:solidFill>
                  </a:tcPr>
                </a:tc>
                <a:tc>
                  <a:txBody>
                    <a:bodyPr/>
                    <a:lstStyle/>
                    <a:p>
                      <a:r>
                        <a:rPr lang="en-US" sz="2000" b="1" dirty="0">
                          <a:latin typeface="Arial" panose="020B0604020202020204" pitchFamily="34" charset="0"/>
                          <a:cs typeface="Arial" panose="020B0604020202020204" pitchFamily="34" charset="0"/>
                        </a:rPr>
                        <a:t>Description</a:t>
                      </a:r>
                    </a:p>
                  </a:txBody>
                  <a:tcPr marL="65668" marR="65668" marT="32834" marB="328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DDDDD"/>
                    </a:solidFill>
                  </a:tcPr>
                </a:tc>
                <a:extLst>
                  <a:ext uri="{0D108BD9-81ED-4DB2-BD59-A6C34878D82A}">
                    <a16:rowId xmlns:a16="http://schemas.microsoft.com/office/drawing/2014/main" val="3978446550"/>
                  </a:ext>
                </a:extLst>
              </a:tr>
              <a:tr h="1341482">
                <a:tc>
                  <a:txBody>
                    <a:bodyPr/>
                    <a:lstStyle/>
                    <a:p>
                      <a:pPr algn="ctr" rtl="0" fontAlgn="base"/>
                      <a:r>
                        <a:rPr lang="en-US" sz="2000" b="1" i="0" dirty="0">
                          <a:effectLst/>
                          <a:latin typeface="Arial" panose="020B0604020202020204" pitchFamily="34" charset="0"/>
                          <a:cs typeface="Arial" panose="020B0604020202020204" pitchFamily="34" charset="0"/>
                        </a:rPr>
                        <a:t>3</a:t>
                      </a:r>
                      <a:r>
                        <a:rPr lang="en-US" sz="2000" b="0" i="0" dirty="0">
                          <a:effectLst/>
                          <a:latin typeface="Arial" panose="020B0604020202020204" pitchFamily="34" charset="0"/>
                          <a:cs typeface="Arial" panose="020B0604020202020204" pitchFamily="34" charset="0"/>
                        </a:rPr>
                        <a:t> </a:t>
                      </a:r>
                    </a:p>
                  </a:txBody>
                  <a:tcPr marL="65668" marR="65668" marT="32834" marB="328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en-US" sz="2000" dirty="0">
                          <a:effectLst/>
                          <a:latin typeface="Arial" panose="020B0604020202020204" pitchFamily="34" charset="0"/>
                          <a:cs typeface="Arial" panose="020B0604020202020204" pitchFamily="34" charset="0"/>
                        </a:rPr>
                        <a:t>The response demonstrates a thorough understanding of the effect of scarce resources on the size of populations in an ecosystem. The response correctly identifies the ecological relationship between cownose rays and oysters in this ecosystem and clearly explains the reasoning. The response clearly describes what would happen to the size of the cownose ray population if there were a large decrease in the phytoplankton population and clearly explains the reasoning. The response also clearly describes what would happen to the hammerhead shark population if the cownose rays were removed from the ecosystem and clearly explains the reasoning.</a:t>
                      </a:r>
                    </a:p>
                  </a:txBody>
                  <a:tcPr marL="38100" marR="38100" marT="38100" marB="381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19484495"/>
                  </a:ext>
                </a:extLst>
              </a:tr>
              <a:tr h="1022188">
                <a:tc>
                  <a:txBody>
                    <a:bodyPr/>
                    <a:lstStyle/>
                    <a:p>
                      <a:pPr algn="ctr" rtl="0" fontAlgn="base"/>
                      <a:r>
                        <a:rPr lang="en-US" sz="2000" b="1" i="0">
                          <a:effectLst/>
                          <a:latin typeface="Arial" panose="020B0604020202020204" pitchFamily="34" charset="0"/>
                          <a:cs typeface="Arial" panose="020B0604020202020204" pitchFamily="34" charset="0"/>
                        </a:rPr>
                        <a:t>2</a:t>
                      </a:r>
                      <a:r>
                        <a:rPr lang="en-US" sz="2000" b="0" i="0">
                          <a:effectLst/>
                          <a:latin typeface="Arial" panose="020B0604020202020204" pitchFamily="34" charset="0"/>
                          <a:cs typeface="Arial" panose="020B0604020202020204" pitchFamily="34" charset="0"/>
                        </a:rPr>
                        <a:t> </a:t>
                      </a:r>
                    </a:p>
                  </a:txBody>
                  <a:tcPr marL="65668" marR="65668" marT="32834" marB="328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rtl="0" fontAlgn="base"/>
                      <a:r>
                        <a:rPr lang="en-US" sz="2000" b="0" i="0" kern="1200">
                          <a:solidFill>
                            <a:schemeClr val="tx1"/>
                          </a:solidFill>
                          <a:effectLst/>
                          <a:latin typeface="Arial" panose="020B0604020202020204" pitchFamily="34" charset="0"/>
                          <a:ea typeface="+mn-ea"/>
                          <a:cs typeface="Arial" panose="020B0604020202020204" pitchFamily="34" charset="0"/>
                        </a:rPr>
                        <a:t>The response demonstrates a partial understanding of the effect of scarce resources on the size of populations in an ecosystem.</a:t>
                      </a:r>
                      <a:endParaRPr lang="en-US" sz="2000" b="0" i="0">
                        <a:effectLst/>
                        <a:latin typeface="Arial" panose="020B0604020202020204" pitchFamily="34" charset="0"/>
                        <a:cs typeface="Arial" panose="020B0604020202020204" pitchFamily="34" charset="0"/>
                      </a:endParaRPr>
                    </a:p>
                  </a:txBody>
                  <a:tcPr marL="65668" marR="65668" marT="32834" marB="328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26857561"/>
                  </a:ext>
                </a:extLst>
              </a:tr>
              <a:tr h="1000642">
                <a:tc>
                  <a:txBody>
                    <a:bodyPr/>
                    <a:lstStyle/>
                    <a:p>
                      <a:pPr algn="ctr" rtl="0" fontAlgn="base"/>
                      <a:r>
                        <a:rPr lang="en-US" sz="2000" b="1" i="0">
                          <a:effectLst/>
                          <a:latin typeface="Arial" panose="020B0604020202020204" pitchFamily="34" charset="0"/>
                          <a:cs typeface="Arial" panose="020B0604020202020204" pitchFamily="34" charset="0"/>
                        </a:rPr>
                        <a:t>1</a:t>
                      </a:r>
                      <a:r>
                        <a:rPr lang="en-US" sz="2000" b="0" i="0">
                          <a:effectLst/>
                          <a:latin typeface="Arial" panose="020B0604020202020204" pitchFamily="34" charset="0"/>
                          <a:cs typeface="Arial" panose="020B0604020202020204" pitchFamily="34" charset="0"/>
                        </a:rPr>
                        <a:t> </a:t>
                      </a:r>
                    </a:p>
                  </a:txBody>
                  <a:tcPr marL="65668" marR="65668" marT="32834" marB="328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en-US" sz="2000">
                          <a:effectLst/>
                          <a:latin typeface="Arial" panose="020B0604020202020204" pitchFamily="34" charset="0"/>
                          <a:cs typeface="Arial" panose="020B0604020202020204" pitchFamily="34" charset="0"/>
                        </a:rPr>
                        <a:t>The response demonstrates a minimal understanding </a:t>
                      </a:r>
                      <a:r>
                        <a:rPr lang="en-US" sz="2000" b="0" i="0" kern="1200">
                          <a:solidFill>
                            <a:schemeClr val="tx1"/>
                          </a:solidFill>
                          <a:effectLst/>
                          <a:latin typeface="Arial" panose="020B0604020202020204" pitchFamily="34" charset="0"/>
                          <a:ea typeface="+mn-ea"/>
                          <a:cs typeface="Arial" panose="020B0604020202020204" pitchFamily="34" charset="0"/>
                        </a:rPr>
                        <a:t>of the effect of scarce resources on the size of populations in an ecosystem.</a:t>
                      </a:r>
                      <a:endParaRPr lang="en-US" sz="2000">
                        <a:effectLst/>
                        <a:latin typeface="Arial" panose="020B0604020202020204" pitchFamily="34" charset="0"/>
                        <a:cs typeface="Arial" panose="020B0604020202020204" pitchFamily="34" charset="0"/>
                      </a:endParaRPr>
                    </a:p>
                  </a:txBody>
                  <a:tcPr marL="31750" marR="31750" marT="31750" marB="317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39234112"/>
                  </a:ext>
                </a:extLst>
              </a:tr>
              <a:tr h="793784">
                <a:tc>
                  <a:txBody>
                    <a:bodyPr/>
                    <a:lstStyle/>
                    <a:p>
                      <a:pPr algn="ctr" rtl="0" fontAlgn="base"/>
                      <a:r>
                        <a:rPr lang="en-US" sz="2000" b="1" i="0">
                          <a:effectLst/>
                          <a:latin typeface="Arial" panose="020B0604020202020204" pitchFamily="34" charset="0"/>
                          <a:cs typeface="Arial" panose="020B0604020202020204" pitchFamily="34" charset="0"/>
                        </a:rPr>
                        <a:t>0</a:t>
                      </a:r>
                      <a:r>
                        <a:rPr lang="en-US" sz="2000" b="0" i="0">
                          <a:effectLst/>
                          <a:latin typeface="Arial" panose="020B0604020202020204" pitchFamily="34" charset="0"/>
                          <a:cs typeface="Arial" panose="020B0604020202020204" pitchFamily="34" charset="0"/>
                        </a:rPr>
                        <a:t> </a:t>
                      </a:r>
                    </a:p>
                  </a:txBody>
                  <a:tcPr marL="65668" marR="65668" marT="32834" marB="328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rtl="0" fontAlgn="base"/>
                      <a:r>
                        <a:rPr lang="en-US" sz="2000" b="0" i="0" kern="1200" dirty="0">
                          <a:solidFill>
                            <a:schemeClr val="tx1"/>
                          </a:solidFill>
                          <a:effectLst/>
                          <a:latin typeface="Arial" panose="020B0604020202020204" pitchFamily="34" charset="0"/>
                          <a:ea typeface="+mn-ea"/>
                          <a:cs typeface="Arial" panose="020B0604020202020204" pitchFamily="34" charset="0"/>
                        </a:rPr>
                        <a:t>The response is incorrect or contains some correct work that is irrelevant to the skill or concept being measured.</a:t>
                      </a:r>
                      <a:endParaRPr lang="en-US" sz="2000" b="0" i="0" dirty="0">
                        <a:effectLst/>
                        <a:latin typeface="Arial" panose="020B0604020202020204" pitchFamily="34" charset="0"/>
                        <a:cs typeface="Arial" panose="020B0604020202020204" pitchFamily="34" charset="0"/>
                      </a:endParaRPr>
                    </a:p>
                  </a:txBody>
                  <a:tcPr marL="65668" marR="65668" marT="32834" marB="328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78802428"/>
                  </a:ext>
                </a:extLst>
              </a:tr>
            </a:tbl>
          </a:graphicData>
        </a:graphic>
      </p:graphicFrame>
    </p:spTree>
    <p:extLst>
      <p:ext uri="{BB962C8B-B14F-4D97-AF65-F5344CB8AC3E}">
        <p14:creationId xmlns:p14="http://schemas.microsoft.com/office/powerpoint/2010/main" val="3266315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238812" y="30187"/>
            <a:ext cx="10990385" cy="666348"/>
          </a:xfrm>
        </p:spPr>
        <p:txBody>
          <a:bodyPr>
            <a:normAutofit/>
          </a:bodyPr>
          <a:lstStyle/>
          <a:p>
            <a:r>
              <a:rPr lang="en-US" sz="4000"/>
              <a:t>Scoring Notes</a:t>
            </a:r>
          </a:p>
        </p:txBody>
      </p:sp>
      <p:pic>
        <p:nvPicPr>
          <p:cNvPr id="4" name="Picture 3">
            <a:extLst>
              <a:ext uri="{FF2B5EF4-FFF2-40B4-BE49-F238E27FC236}">
                <a16:creationId xmlns:a16="http://schemas.microsoft.com/office/drawing/2014/main" id="{D8F909C8-578C-4F6C-9F9E-0BC53CD2ED3D}"/>
              </a:ext>
              <a:ext uri="{C183D7F6-B498-43B3-948B-1728B52AA6E4}">
                <adec:decorative xmlns:adec="http://schemas.microsoft.com/office/drawing/2017/decorative" val="1"/>
              </a:ext>
            </a:extLst>
          </p:cNvPr>
          <p:cNvPicPr>
            <a:picLocks noChangeAspect="1"/>
          </p:cNvPicPr>
          <p:nvPr/>
        </p:nvPicPr>
        <p:blipFill rotWithShape="1">
          <a:blip r:embed="rId3"/>
          <a:srcRect r="37420"/>
          <a:stretch/>
        </p:blipFill>
        <p:spPr>
          <a:xfrm>
            <a:off x="100675" y="5919666"/>
            <a:ext cx="1674961" cy="704850"/>
          </a:xfrm>
          <a:prstGeom prst="rect">
            <a:avLst/>
          </a:prstGeom>
        </p:spPr>
      </p:pic>
      <p:pic>
        <p:nvPicPr>
          <p:cNvPr id="5" name="Picture 4">
            <a:extLst>
              <a:ext uri="{FF2B5EF4-FFF2-40B4-BE49-F238E27FC236}">
                <a16:creationId xmlns:a16="http://schemas.microsoft.com/office/drawing/2014/main" id="{790FECE1-0A4C-49DA-B0EF-F761482D24AC}"/>
              </a:ext>
              <a:ext uri="{C183D7F6-B498-43B3-948B-1728B52AA6E4}">
                <adec:decorative xmlns:adec="http://schemas.microsoft.com/office/drawing/2017/decorative" val="1"/>
              </a:ext>
            </a:extLst>
          </p:cNvPr>
          <p:cNvPicPr>
            <a:picLocks noChangeAspect="1"/>
          </p:cNvPicPr>
          <p:nvPr/>
        </p:nvPicPr>
        <p:blipFill rotWithShape="1">
          <a:blip r:embed="rId3"/>
          <a:srcRect r="37420"/>
          <a:stretch/>
        </p:blipFill>
        <p:spPr>
          <a:xfrm>
            <a:off x="1164399" y="5933778"/>
            <a:ext cx="1674961" cy="704850"/>
          </a:xfrm>
          <a:prstGeom prst="rect">
            <a:avLst/>
          </a:prstGeom>
        </p:spPr>
      </p:pic>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238811" y="642577"/>
            <a:ext cx="11852513" cy="5927982"/>
          </a:xfrm>
        </p:spPr>
        <p:txBody>
          <a:bodyPr>
            <a:noAutofit/>
          </a:bodyPr>
          <a:lstStyle/>
          <a:p>
            <a:pPr algn="l">
              <a:lnSpc>
                <a:spcPct val="110000"/>
              </a:lnSpc>
              <a:spcBef>
                <a:spcPts val="0"/>
              </a:spcBef>
            </a:pPr>
            <a:r>
              <a:rPr lang="en-US" sz="1800" b="1" i="0" dirty="0">
                <a:solidFill>
                  <a:srgbClr val="333333"/>
                </a:solidFill>
                <a:effectLst/>
              </a:rPr>
              <a:t>Part A</a:t>
            </a:r>
            <a:endParaRPr lang="en-US" sz="1800" b="0" i="0" dirty="0">
              <a:solidFill>
                <a:srgbClr val="333333"/>
              </a:solidFill>
              <a:effectLst/>
            </a:endParaRPr>
          </a:p>
          <a:p>
            <a:pPr algn="l">
              <a:lnSpc>
                <a:spcPct val="110000"/>
              </a:lnSpc>
              <a:spcBef>
                <a:spcPts val="0"/>
              </a:spcBef>
            </a:pPr>
            <a:r>
              <a:rPr lang="en-US" sz="1800" b="0" i="0" dirty="0">
                <a:solidFill>
                  <a:srgbClr val="333333"/>
                </a:solidFill>
                <a:effectLst/>
              </a:rPr>
              <a:t>The relationship is predatory because: cownose rays eat oysters OR the oysters are prey for the cownose rays.</a:t>
            </a:r>
            <a:endParaRPr lang="en-US" sz="1800" b="1" i="0" dirty="0">
              <a:solidFill>
                <a:srgbClr val="333333"/>
              </a:solidFill>
              <a:effectLst/>
            </a:endParaRPr>
          </a:p>
          <a:p>
            <a:pPr algn="l">
              <a:lnSpc>
                <a:spcPct val="110000"/>
              </a:lnSpc>
              <a:spcBef>
                <a:spcPts val="600"/>
              </a:spcBef>
            </a:pPr>
            <a:r>
              <a:rPr lang="en-US" sz="1800" b="1" i="0" dirty="0">
                <a:solidFill>
                  <a:srgbClr val="333333"/>
                </a:solidFill>
                <a:effectLst/>
              </a:rPr>
              <a:t>Part B</a:t>
            </a:r>
            <a:endParaRPr lang="en-US" sz="1800" b="0" i="0" dirty="0">
              <a:solidFill>
                <a:srgbClr val="333333"/>
              </a:solidFill>
              <a:effectLst/>
            </a:endParaRPr>
          </a:p>
          <a:p>
            <a:pPr algn="l">
              <a:lnSpc>
                <a:spcPct val="110000"/>
              </a:lnSpc>
              <a:spcBef>
                <a:spcPts val="0"/>
              </a:spcBef>
            </a:pPr>
            <a:r>
              <a:rPr lang="en-US" sz="1800" b="0" i="0" dirty="0">
                <a:solidFill>
                  <a:srgbClr val="333333"/>
                </a:solidFill>
                <a:effectLst/>
              </a:rPr>
              <a:t>The cownose ray population would decrease because (any of the following):</a:t>
            </a:r>
          </a:p>
          <a:p>
            <a:pPr marL="285750" indent="-285750">
              <a:lnSpc>
                <a:spcPct val="110000"/>
              </a:lnSpc>
              <a:spcBef>
                <a:spcPts val="0"/>
              </a:spcBef>
              <a:buFont typeface="Arial" panose="020B0604020202020204" pitchFamily="34" charset="0"/>
              <a:buChar char="•"/>
            </a:pPr>
            <a:r>
              <a:rPr lang="en-US" sz="1800" b="0" i="0" dirty="0">
                <a:solidFill>
                  <a:srgbClr val="333333"/>
                </a:solidFill>
                <a:effectLst/>
              </a:rPr>
              <a:t>zooplankton eat the phytoplankton, and oysters, clams, and scallops eat the zooplankton, and the rays eat the oysters, clams, and scallops. </a:t>
            </a:r>
          </a:p>
          <a:p>
            <a:pPr marL="285750" indent="-285750">
              <a:lnSpc>
                <a:spcPct val="110000"/>
              </a:lnSpc>
              <a:spcBef>
                <a:spcPts val="0"/>
              </a:spcBef>
              <a:buFont typeface="Arial" panose="020B0604020202020204" pitchFamily="34" charset="0"/>
              <a:buChar char="•"/>
            </a:pPr>
            <a:r>
              <a:rPr lang="en-US" sz="1800" b="0" i="0" dirty="0">
                <a:solidFill>
                  <a:srgbClr val="333333"/>
                </a:solidFill>
                <a:effectLst/>
              </a:rPr>
              <a:t>ecosystems need producers as a food source for other organisms [and the food web would collapse without producers].</a:t>
            </a:r>
          </a:p>
          <a:p>
            <a:pPr>
              <a:lnSpc>
                <a:spcPct val="110000"/>
              </a:lnSpc>
              <a:spcBef>
                <a:spcPts val="600"/>
              </a:spcBef>
            </a:pPr>
            <a:r>
              <a:rPr lang="en-US" sz="1800" b="1" i="0" dirty="0">
                <a:solidFill>
                  <a:srgbClr val="333333"/>
                </a:solidFill>
                <a:effectLst/>
              </a:rPr>
              <a:t>Part C</a:t>
            </a:r>
            <a:endParaRPr lang="en-US" sz="1800" b="0" i="0" dirty="0">
              <a:solidFill>
                <a:srgbClr val="333333"/>
              </a:solidFill>
              <a:effectLst/>
            </a:endParaRPr>
          </a:p>
          <a:p>
            <a:pPr algn="l">
              <a:lnSpc>
                <a:spcPct val="110000"/>
              </a:lnSpc>
              <a:spcBef>
                <a:spcPts val="600"/>
              </a:spcBef>
            </a:pPr>
            <a:r>
              <a:rPr lang="en-US" sz="1800" b="0" i="0" dirty="0">
                <a:solidFill>
                  <a:srgbClr val="333333"/>
                </a:solidFill>
                <a:effectLst/>
              </a:rPr>
              <a:t>Any one of the following:</a:t>
            </a:r>
          </a:p>
          <a:p>
            <a:pPr marL="285750" indent="-285750" algn="l">
              <a:lnSpc>
                <a:spcPct val="110000"/>
              </a:lnSpc>
              <a:spcBef>
                <a:spcPts val="0"/>
              </a:spcBef>
              <a:buFont typeface="Arial" panose="020B0604020202020204" pitchFamily="34" charset="0"/>
              <a:buChar char="•"/>
            </a:pPr>
            <a:r>
              <a:rPr lang="en-US" sz="1800" b="0" i="0" dirty="0">
                <a:solidFill>
                  <a:srgbClr val="333333"/>
                </a:solidFill>
                <a:effectLst/>
              </a:rPr>
              <a:t>The hammerhead shark population would decrease because the cownose ray is their only/biggest/main food source. </a:t>
            </a:r>
          </a:p>
          <a:p>
            <a:pPr marL="285750" indent="-285750" algn="l">
              <a:lnSpc>
                <a:spcPct val="110000"/>
              </a:lnSpc>
              <a:spcBef>
                <a:spcPts val="0"/>
              </a:spcBef>
              <a:buFont typeface="Arial" panose="020B0604020202020204" pitchFamily="34" charset="0"/>
              <a:buChar char="•"/>
            </a:pPr>
            <a:r>
              <a:rPr lang="en-US" sz="1800" b="0" i="0" dirty="0">
                <a:solidFill>
                  <a:srgbClr val="333333"/>
                </a:solidFill>
                <a:effectLst/>
              </a:rPr>
              <a:t>The hammerhead shark population would go extinct/die out because the cownose ray is the only food source for the hammerhead sharks.</a:t>
            </a:r>
          </a:p>
          <a:p>
            <a:pPr marL="285750" indent="-285750" algn="l">
              <a:lnSpc>
                <a:spcPct val="110000"/>
              </a:lnSpc>
              <a:spcBef>
                <a:spcPts val="0"/>
              </a:spcBef>
              <a:buFont typeface="Arial" panose="020B0604020202020204" pitchFamily="34" charset="0"/>
              <a:buChar char="•"/>
            </a:pPr>
            <a:r>
              <a:rPr lang="en-US" sz="1800" b="0" i="0" dirty="0">
                <a:solidFill>
                  <a:srgbClr val="333333"/>
                </a:solidFill>
                <a:effectLst/>
              </a:rPr>
              <a:t>Hammerhead sharks would have to migrate/move to a different area [to find food].</a:t>
            </a:r>
          </a:p>
          <a:p>
            <a:pPr algn="l">
              <a:lnSpc>
                <a:spcPct val="110000"/>
              </a:lnSpc>
              <a:spcBef>
                <a:spcPts val="600"/>
              </a:spcBef>
            </a:pPr>
            <a:r>
              <a:rPr lang="en-US" sz="1800" b="0" i="0" dirty="0">
                <a:solidFill>
                  <a:srgbClr val="333333"/>
                </a:solidFill>
                <a:effectLst/>
              </a:rPr>
              <a:t>Note: For scores going from 0 to 1, responses with 3 correct IDs in Parts A, B</a:t>
            </a:r>
            <a:r>
              <a:rPr lang="en-US" sz="1800" b="0" i="0">
                <a:solidFill>
                  <a:srgbClr val="333333"/>
                </a:solidFill>
                <a:effectLst/>
              </a:rPr>
              <a:t>, or </a:t>
            </a:r>
            <a:r>
              <a:rPr lang="en-US" sz="1800" b="0" i="0" dirty="0">
                <a:solidFill>
                  <a:srgbClr val="333333"/>
                </a:solidFill>
                <a:effectLst/>
              </a:rPr>
              <a:t>C, can receive 1 point without explanations. </a:t>
            </a:r>
          </a:p>
          <a:p>
            <a:pPr algn="l">
              <a:lnSpc>
                <a:spcPct val="110000"/>
              </a:lnSpc>
              <a:spcBef>
                <a:spcPts val="600"/>
              </a:spcBef>
            </a:pPr>
            <a:r>
              <a:rPr lang="en-US" sz="1800" b="0" i="0" dirty="0">
                <a:solidFill>
                  <a:srgbClr val="333333"/>
                </a:solidFill>
                <a:effectLst/>
              </a:rPr>
              <a:t>Each part is worth one point.</a:t>
            </a:r>
          </a:p>
        </p:txBody>
      </p:sp>
    </p:spTree>
    <p:extLst>
      <p:ext uri="{BB962C8B-B14F-4D97-AF65-F5344CB8AC3E}">
        <p14:creationId xmlns:p14="http://schemas.microsoft.com/office/powerpoint/2010/main" val="1625345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165469" y="136679"/>
            <a:ext cx="11290907" cy="654153"/>
          </a:xfrm>
        </p:spPr>
        <p:txBody>
          <a:bodyPr>
            <a:normAutofit fontScale="90000"/>
          </a:bodyPr>
          <a:lstStyle/>
          <a:p>
            <a:r>
              <a:rPr lang="en-US" sz="4400"/>
              <a:t>Anchor Score 3</a:t>
            </a:r>
          </a:p>
        </p:txBody>
      </p:sp>
      <p:pic>
        <p:nvPicPr>
          <p:cNvPr id="11" name="Picture 10" descr="Item Parts A &amp; B with student work that received a score of 3.">
            <a:extLst>
              <a:ext uri="{FF2B5EF4-FFF2-40B4-BE49-F238E27FC236}">
                <a16:creationId xmlns:a16="http://schemas.microsoft.com/office/drawing/2014/main" id="{2697E672-3559-438B-CDFB-7EAA55FCDF0D}"/>
              </a:ext>
            </a:extLst>
          </p:cNvPr>
          <p:cNvPicPr>
            <a:picLocks noChangeAspect="1"/>
          </p:cNvPicPr>
          <p:nvPr/>
        </p:nvPicPr>
        <p:blipFill rotWithShape="1">
          <a:blip r:embed="rId3"/>
          <a:srcRect t="15951"/>
          <a:stretch/>
        </p:blipFill>
        <p:spPr>
          <a:xfrm>
            <a:off x="-1" y="1099226"/>
            <a:ext cx="12192001" cy="5791904"/>
          </a:xfrm>
          <a:prstGeom prst="rect">
            <a:avLst/>
          </a:prstGeom>
        </p:spPr>
      </p:pic>
    </p:spTree>
    <p:extLst>
      <p:ext uri="{BB962C8B-B14F-4D97-AF65-F5344CB8AC3E}">
        <p14:creationId xmlns:p14="http://schemas.microsoft.com/office/powerpoint/2010/main" val="356582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594D32-4FB1-4CB4-97BB-F6D8F6ADED87}"/>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descr="Life cycle of Science and Technology/Engineering (STE) Item">
            <a:extLst>
              <a:ext uri="{FF2B5EF4-FFF2-40B4-BE49-F238E27FC236}">
                <a16:creationId xmlns:a16="http://schemas.microsoft.com/office/drawing/2014/main" id="{4A65438E-EADC-1C00-6116-CD039E60A1EA}"/>
              </a:ext>
            </a:extLst>
          </p:cNvPr>
          <p:cNvSpPr txBox="1">
            <a:spLocks noGrp="1"/>
          </p:cNvSpPr>
          <p:nvPr>
            <p:ph type="title" idx="4294967295"/>
          </p:nvPr>
        </p:nvSpPr>
        <p:spPr>
          <a:xfrm>
            <a:off x="2321399" y="266700"/>
            <a:ext cx="7549202" cy="1077218"/>
          </a:xfrm>
          <a:prstGeom prst="rect">
            <a:avLst/>
          </a:prstGeom>
          <a:solidFill>
            <a:schemeClr val="accent3">
              <a:lumMod val="20000"/>
              <a:lumOff val="80000"/>
            </a:schemeClr>
          </a:solidFill>
          <a:ln w="25400" cap="sq" cmpd="sng">
            <a:solidFill>
              <a:srgbClr val="060A12"/>
            </a:solidFill>
            <a:prstDash/>
            <a:beve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60A12"/>
                </a:solidFill>
                <a:effectLst/>
                <a:uLnTx/>
                <a:uFillTx/>
                <a:latin typeface="Times New Roman" panose="02020603050405020304" pitchFamily="18" charset="0"/>
                <a:ea typeface="+mn-ea"/>
                <a:cs typeface="Times New Roman" panose="02020603050405020304" pitchFamily="18" charset="0"/>
              </a:rPr>
              <a:t>Life Cycle of Science and Technology/Engineering (STE) Item</a:t>
            </a:r>
          </a:p>
        </p:txBody>
      </p:sp>
      <p:pic>
        <p:nvPicPr>
          <p:cNvPr id="4" name="Picture 3" descr="The science test development process has many steps, including reviews by educator committees, publications staff, and content experts. ">
            <a:extLst>
              <a:ext uri="{FF2B5EF4-FFF2-40B4-BE49-F238E27FC236}">
                <a16:creationId xmlns:a16="http://schemas.microsoft.com/office/drawing/2014/main" id="{ADD9C095-CF2F-FACC-4567-E779D1EC1F99}"/>
              </a:ext>
            </a:extLst>
          </p:cNvPr>
          <p:cNvPicPr>
            <a:picLocks noChangeAspect="1"/>
          </p:cNvPicPr>
          <p:nvPr/>
        </p:nvPicPr>
        <p:blipFill rotWithShape="1">
          <a:blip r:embed="rId4"/>
          <a:srcRect t="21148"/>
          <a:stretch/>
        </p:blipFill>
        <p:spPr>
          <a:xfrm>
            <a:off x="0" y="1459834"/>
            <a:ext cx="12191130" cy="5398166"/>
          </a:xfrm>
          <a:prstGeom prst="rect">
            <a:avLst/>
          </a:prstGeom>
        </p:spPr>
      </p:pic>
    </p:spTree>
    <p:custDataLst>
      <p:tags r:id="rId1"/>
    </p:custDataLst>
    <p:extLst>
      <p:ext uri="{BB962C8B-B14F-4D97-AF65-F5344CB8AC3E}">
        <p14:creationId xmlns:p14="http://schemas.microsoft.com/office/powerpoint/2010/main" val="405387162"/>
      </p:ext>
    </p:extLst>
  </p:cSld>
  <p:clrMapOvr>
    <a:masterClrMapping/>
  </p:clrMapOvr>
  <mc:AlternateContent xmlns:mc="http://schemas.openxmlformats.org/markup-compatibility/2006" xmlns:p14="http://schemas.microsoft.com/office/powerpoint/2010/main">
    <mc:Choice Requires="p14">
      <p:transition spd="slow" p14:dur="2000" advTm="202398"/>
    </mc:Choice>
    <mc:Fallback xmlns="">
      <p:transition spd="slow" advTm="202398"/>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165469" y="136679"/>
            <a:ext cx="11290907" cy="654153"/>
          </a:xfrm>
        </p:spPr>
        <p:txBody>
          <a:bodyPr>
            <a:normAutofit fontScale="90000"/>
          </a:bodyPr>
          <a:lstStyle/>
          <a:p>
            <a:r>
              <a:rPr lang="en-US" sz="4400"/>
              <a:t>Anchor Score 3 (cont.)</a:t>
            </a:r>
          </a:p>
        </p:txBody>
      </p:sp>
      <p:pic>
        <p:nvPicPr>
          <p:cNvPr id="9" name="Picture 8" descr="Item Part C with student work that received a score of 3.">
            <a:extLst>
              <a:ext uri="{FF2B5EF4-FFF2-40B4-BE49-F238E27FC236}">
                <a16:creationId xmlns:a16="http://schemas.microsoft.com/office/drawing/2014/main" id="{D4C777F2-71AD-CDA5-81D4-F425F8E093BA}"/>
              </a:ext>
            </a:extLst>
          </p:cNvPr>
          <p:cNvPicPr>
            <a:picLocks noChangeAspect="1"/>
          </p:cNvPicPr>
          <p:nvPr/>
        </p:nvPicPr>
        <p:blipFill rotWithShape="1">
          <a:blip r:embed="rId3"/>
          <a:srcRect t="15461"/>
          <a:stretch/>
        </p:blipFill>
        <p:spPr>
          <a:xfrm>
            <a:off x="0" y="1060314"/>
            <a:ext cx="12175856" cy="5797685"/>
          </a:xfrm>
          <a:prstGeom prst="rect">
            <a:avLst/>
          </a:prstGeom>
        </p:spPr>
      </p:pic>
    </p:spTree>
    <p:extLst>
      <p:ext uri="{BB962C8B-B14F-4D97-AF65-F5344CB8AC3E}">
        <p14:creationId xmlns:p14="http://schemas.microsoft.com/office/powerpoint/2010/main" val="1047910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165469" y="136679"/>
            <a:ext cx="11290907" cy="654153"/>
          </a:xfrm>
        </p:spPr>
        <p:txBody>
          <a:bodyPr>
            <a:normAutofit fontScale="90000"/>
          </a:bodyPr>
          <a:lstStyle/>
          <a:p>
            <a:r>
              <a:rPr lang="en-US" sz="4400"/>
              <a:t>Anchor Score 2</a:t>
            </a:r>
          </a:p>
        </p:txBody>
      </p:sp>
      <p:pic>
        <p:nvPicPr>
          <p:cNvPr id="7" name="Picture 6" descr="Item with student work that received a score of 2.">
            <a:extLst>
              <a:ext uri="{FF2B5EF4-FFF2-40B4-BE49-F238E27FC236}">
                <a16:creationId xmlns:a16="http://schemas.microsoft.com/office/drawing/2014/main" id="{264DF3CB-C4C7-7DA1-55B8-2805580257CB}"/>
              </a:ext>
            </a:extLst>
          </p:cNvPr>
          <p:cNvPicPr>
            <a:picLocks noChangeAspect="1"/>
          </p:cNvPicPr>
          <p:nvPr/>
        </p:nvPicPr>
        <p:blipFill rotWithShape="1">
          <a:blip r:embed="rId3"/>
          <a:srcRect t="11531"/>
          <a:stretch/>
        </p:blipFill>
        <p:spPr>
          <a:xfrm>
            <a:off x="0" y="790832"/>
            <a:ext cx="12173678" cy="6067168"/>
          </a:xfrm>
          <a:prstGeom prst="rect">
            <a:avLst/>
          </a:prstGeom>
        </p:spPr>
      </p:pic>
    </p:spTree>
    <p:extLst>
      <p:ext uri="{BB962C8B-B14F-4D97-AF65-F5344CB8AC3E}">
        <p14:creationId xmlns:p14="http://schemas.microsoft.com/office/powerpoint/2010/main" val="1717384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165469" y="136679"/>
            <a:ext cx="11290907" cy="654153"/>
          </a:xfrm>
        </p:spPr>
        <p:txBody>
          <a:bodyPr>
            <a:normAutofit fontScale="90000"/>
          </a:bodyPr>
          <a:lstStyle/>
          <a:p>
            <a:r>
              <a:rPr lang="en-US" sz="4400"/>
              <a:t>Anchor Score 1</a:t>
            </a:r>
          </a:p>
        </p:txBody>
      </p:sp>
      <p:pic>
        <p:nvPicPr>
          <p:cNvPr id="9" name="Picture 8" descr="Parts A and B of item with student work that received a score of 1.">
            <a:extLst>
              <a:ext uri="{FF2B5EF4-FFF2-40B4-BE49-F238E27FC236}">
                <a16:creationId xmlns:a16="http://schemas.microsoft.com/office/drawing/2014/main" id="{12A6D36E-C0F8-3049-C146-5AC3C667DEEB}"/>
              </a:ext>
            </a:extLst>
          </p:cNvPr>
          <p:cNvPicPr>
            <a:picLocks noChangeAspect="1"/>
          </p:cNvPicPr>
          <p:nvPr/>
        </p:nvPicPr>
        <p:blipFill rotWithShape="1">
          <a:blip r:embed="rId3"/>
          <a:srcRect t="11913"/>
          <a:stretch/>
        </p:blipFill>
        <p:spPr>
          <a:xfrm>
            <a:off x="0" y="790832"/>
            <a:ext cx="12192000" cy="6067168"/>
          </a:xfrm>
          <a:prstGeom prst="rect">
            <a:avLst/>
          </a:prstGeom>
        </p:spPr>
      </p:pic>
    </p:spTree>
    <p:extLst>
      <p:ext uri="{BB962C8B-B14F-4D97-AF65-F5344CB8AC3E}">
        <p14:creationId xmlns:p14="http://schemas.microsoft.com/office/powerpoint/2010/main" val="2870055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165469" y="136679"/>
            <a:ext cx="11290907" cy="654153"/>
          </a:xfrm>
        </p:spPr>
        <p:txBody>
          <a:bodyPr>
            <a:normAutofit fontScale="90000"/>
          </a:bodyPr>
          <a:lstStyle/>
          <a:p>
            <a:r>
              <a:rPr lang="en-US" sz="4400"/>
              <a:t>Anchor Score 1 (cont.)</a:t>
            </a:r>
          </a:p>
        </p:txBody>
      </p:sp>
      <p:pic>
        <p:nvPicPr>
          <p:cNvPr id="7" name="Picture 6" descr="Part C of item with student work that received a score of 1.">
            <a:extLst>
              <a:ext uri="{FF2B5EF4-FFF2-40B4-BE49-F238E27FC236}">
                <a16:creationId xmlns:a16="http://schemas.microsoft.com/office/drawing/2014/main" id="{FA424BCA-7F3B-432A-CD04-51F5AE46F98D}"/>
              </a:ext>
            </a:extLst>
          </p:cNvPr>
          <p:cNvPicPr>
            <a:picLocks noChangeAspect="1"/>
          </p:cNvPicPr>
          <p:nvPr/>
        </p:nvPicPr>
        <p:blipFill rotWithShape="1">
          <a:blip r:embed="rId3"/>
          <a:srcRect t="14559"/>
          <a:stretch/>
        </p:blipFill>
        <p:spPr>
          <a:xfrm>
            <a:off x="-1" y="963038"/>
            <a:ext cx="12205187" cy="5894961"/>
          </a:xfrm>
          <a:prstGeom prst="rect">
            <a:avLst/>
          </a:prstGeom>
        </p:spPr>
      </p:pic>
    </p:spTree>
    <p:extLst>
      <p:ext uri="{BB962C8B-B14F-4D97-AF65-F5344CB8AC3E}">
        <p14:creationId xmlns:p14="http://schemas.microsoft.com/office/powerpoint/2010/main" val="2720669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165469" y="136679"/>
            <a:ext cx="11290907" cy="654153"/>
          </a:xfrm>
        </p:spPr>
        <p:txBody>
          <a:bodyPr>
            <a:normAutofit fontScale="90000"/>
          </a:bodyPr>
          <a:lstStyle/>
          <a:p>
            <a:r>
              <a:rPr lang="en-US" sz="4400"/>
              <a:t>Anchor Score 0</a:t>
            </a:r>
          </a:p>
        </p:txBody>
      </p:sp>
      <p:pic>
        <p:nvPicPr>
          <p:cNvPr id="10" name="Picture 9" descr="Item with student work that received a score of 0.">
            <a:extLst>
              <a:ext uri="{FF2B5EF4-FFF2-40B4-BE49-F238E27FC236}">
                <a16:creationId xmlns:a16="http://schemas.microsoft.com/office/drawing/2014/main" id="{35CBA269-16A3-87BE-1A22-4E1C655F529E}"/>
              </a:ext>
            </a:extLst>
          </p:cNvPr>
          <p:cNvPicPr>
            <a:picLocks noChangeAspect="1"/>
          </p:cNvPicPr>
          <p:nvPr/>
        </p:nvPicPr>
        <p:blipFill rotWithShape="1">
          <a:blip r:embed="rId3"/>
          <a:srcRect t="11531"/>
          <a:stretch/>
        </p:blipFill>
        <p:spPr>
          <a:xfrm>
            <a:off x="0" y="790832"/>
            <a:ext cx="12137110" cy="6067168"/>
          </a:xfrm>
          <a:prstGeom prst="rect">
            <a:avLst/>
          </a:prstGeom>
        </p:spPr>
      </p:pic>
    </p:spTree>
    <p:extLst>
      <p:ext uri="{BB962C8B-B14F-4D97-AF65-F5344CB8AC3E}">
        <p14:creationId xmlns:p14="http://schemas.microsoft.com/office/powerpoint/2010/main" val="1872268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163973"/>
            <a:ext cx="10990385" cy="800851"/>
          </a:xfrm>
        </p:spPr>
        <p:txBody>
          <a:bodyPr>
            <a:normAutofit/>
          </a:bodyPr>
          <a:lstStyle/>
          <a:p>
            <a:r>
              <a:rPr lang="en-US" sz="4400"/>
              <a:t>Individual Scoring of Student Responses</a:t>
            </a:r>
            <a:endParaRPr lang="en-US" sz="4400">
              <a:solidFill>
                <a:srgbClr val="FF0000"/>
              </a:solidFill>
            </a:endParaRP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791203"/>
            <a:ext cx="10990385" cy="3275594"/>
          </a:xfrm>
        </p:spPr>
        <p:txBody>
          <a:bodyPr vert="horz" lIns="91440" tIns="45720" rIns="91440" bIns="45720" rtlCol="0" anchor="t">
            <a:normAutofit/>
          </a:bodyPr>
          <a:lstStyle/>
          <a:p>
            <a:pPr marL="457200" indent="-457200">
              <a:spcBef>
                <a:spcPts val="600"/>
              </a:spcBef>
              <a:spcAft>
                <a:spcPts val="600"/>
              </a:spcAft>
              <a:buFont typeface="Arial" panose="020B0604020202020204" pitchFamily="34" charset="0"/>
              <a:buChar char="•"/>
            </a:pPr>
            <a:r>
              <a:rPr lang="en-US" altLang="en-US" sz="3000">
                <a:latin typeface="Arial"/>
                <a:cs typeface="Arial"/>
              </a:rPr>
              <a:t>Use scoring notes and anchor papers to score the student responses in the PDF emailed to you. We also put the PDF in the chat</a:t>
            </a:r>
            <a:endParaRPr lang="en-US" altLang="en-US" sz="3000"/>
          </a:p>
          <a:p>
            <a:pPr marL="457200" indent="-457200">
              <a:spcBef>
                <a:spcPts val="600"/>
              </a:spcBef>
              <a:spcAft>
                <a:spcPts val="600"/>
              </a:spcAft>
              <a:buFont typeface="Arial" panose="020B0604020202020204" pitchFamily="34" charset="0"/>
              <a:buChar char="•"/>
            </a:pPr>
            <a:r>
              <a:rPr lang="en-US" altLang="en-US" sz="3000">
                <a:latin typeface="Arial"/>
                <a:cs typeface="Arial"/>
              </a:rPr>
              <a:t>Responses are from actual students</a:t>
            </a:r>
          </a:p>
          <a:p>
            <a:pPr marL="457200" indent="-457200">
              <a:spcBef>
                <a:spcPts val="600"/>
              </a:spcBef>
              <a:spcAft>
                <a:spcPts val="600"/>
              </a:spcAft>
              <a:buFont typeface="Arial" panose="020B0604020202020204" pitchFamily="34" charset="0"/>
              <a:buChar char="•"/>
            </a:pPr>
            <a:r>
              <a:rPr lang="en-US" altLang="en-US" sz="3000">
                <a:latin typeface="Arial"/>
                <a:cs typeface="Arial"/>
              </a:rPr>
              <a:t>Enter the scores you give each response into the poll</a:t>
            </a:r>
          </a:p>
          <a:p>
            <a:pPr marL="457200" indent="-457200">
              <a:lnSpc>
                <a:spcPct val="90000"/>
              </a:lnSpc>
              <a:spcBef>
                <a:spcPts val="600"/>
              </a:spcBef>
              <a:spcAft>
                <a:spcPts val="600"/>
              </a:spcAft>
              <a:buFont typeface="Arial" panose="020B0604020202020204" pitchFamily="34" charset="0"/>
              <a:buChar char="•"/>
            </a:pPr>
            <a:r>
              <a:rPr lang="en-US" altLang="en-US" sz="3000">
                <a:latin typeface="Arial"/>
                <a:cs typeface="Arial"/>
              </a:rPr>
              <a:t>Review of poll results and scores</a:t>
            </a:r>
            <a:endParaRPr lang="en-US" sz="3000">
              <a:latin typeface="Arial"/>
              <a:cs typeface="Arial"/>
            </a:endParaRPr>
          </a:p>
        </p:txBody>
      </p:sp>
    </p:spTree>
    <p:extLst>
      <p:ext uri="{BB962C8B-B14F-4D97-AF65-F5344CB8AC3E}">
        <p14:creationId xmlns:p14="http://schemas.microsoft.com/office/powerpoint/2010/main" val="1812368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F31A90-EB9D-44F2-9148-174288A1666D}"/>
              </a:ext>
              <a:ext uri="{C183D7F6-B498-43B3-948B-1728B52AA6E4}">
                <adec:decorative xmlns:adec="http://schemas.microsoft.com/office/drawing/2017/decorative" val="1"/>
              </a:ext>
            </a:extLst>
          </p:cNvPr>
          <p:cNvPicPr>
            <a:picLocks noChangeAspect="1"/>
          </p:cNvPicPr>
          <p:nvPr/>
        </p:nvPicPr>
        <p:blipFill rotWithShape="1">
          <a:blip r:embed="rId3"/>
          <a:srcRect r="37420"/>
          <a:stretch/>
        </p:blipFill>
        <p:spPr>
          <a:xfrm>
            <a:off x="90165" y="6073026"/>
            <a:ext cx="2705587" cy="704850"/>
          </a:xfrm>
          <a:prstGeom prst="rect">
            <a:avLst/>
          </a:prstGeom>
        </p:spPr>
      </p:pic>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a:cs typeface="Arial"/>
              </a:rPr>
              <a:t>Response A –Page 26</a:t>
            </a:r>
          </a:p>
        </p:txBody>
      </p:sp>
      <p:pic>
        <p:nvPicPr>
          <p:cNvPr id="5" name="Picture 4" descr="Part A student work">
            <a:extLst>
              <a:ext uri="{FF2B5EF4-FFF2-40B4-BE49-F238E27FC236}">
                <a16:creationId xmlns:a16="http://schemas.microsoft.com/office/drawing/2014/main" id="{31EBA728-C48F-4F67-B9A9-951F3B1DDD12}"/>
              </a:ext>
            </a:extLst>
          </p:cNvPr>
          <p:cNvPicPr>
            <a:picLocks noChangeAspect="1"/>
          </p:cNvPicPr>
          <p:nvPr/>
        </p:nvPicPr>
        <p:blipFill>
          <a:blip r:embed="rId4"/>
          <a:stretch>
            <a:fillRect/>
          </a:stretch>
        </p:blipFill>
        <p:spPr>
          <a:xfrm>
            <a:off x="583324" y="1622469"/>
            <a:ext cx="7516708" cy="2006288"/>
          </a:xfrm>
          <a:prstGeom prst="rect">
            <a:avLst/>
          </a:prstGeom>
        </p:spPr>
      </p:pic>
      <p:pic>
        <p:nvPicPr>
          <p:cNvPr id="7" name="Picture 6" descr="Part B student work">
            <a:extLst>
              <a:ext uri="{FF2B5EF4-FFF2-40B4-BE49-F238E27FC236}">
                <a16:creationId xmlns:a16="http://schemas.microsoft.com/office/drawing/2014/main" id="{289168EA-16A1-4F28-9F72-CAB38280B4DB}"/>
              </a:ext>
            </a:extLst>
          </p:cNvPr>
          <p:cNvPicPr>
            <a:picLocks noChangeAspect="1"/>
          </p:cNvPicPr>
          <p:nvPr/>
        </p:nvPicPr>
        <p:blipFill>
          <a:blip r:embed="rId5"/>
          <a:stretch>
            <a:fillRect/>
          </a:stretch>
        </p:blipFill>
        <p:spPr>
          <a:xfrm>
            <a:off x="583323" y="4232387"/>
            <a:ext cx="7516709" cy="2006288"/>
          </a:xfrm>
          <a:prstGeom prst="rect">
            <a:avLst/>
          </a:prstGeom>
        </p:spPr>
      </p:pic>
      <p:sp>
        <p:nvSpPr>
          <p:cNvPr id="22" name="Text Placeholder 2">
            <a:extLst>
              <a:ext uri="{FF2B5EF4-FFF2-40B4-BE49-F238E27FC236}">
                <a16:creationId xmlns:a16="http://schemas.microsoft.com/office/drawing/2014/main" id="{F0835938-1634-42DF-8DD4-5B1B200F743B}"/>
              </a:ext>
            </a:extLst>
          </p:cNvPr>
          <p:cNvSpPr>
            <a:spLocks noGrp="1"/>
          </p:cNvSpPr>
          <p:nvPr>
            <p:ph type="body" idx="1"/>
          </p:nvPr>
        </p:nvSpPr>
        <p:spPr>
          <a:xfrm>
            <a:off x="465990" y="1167653"/>
            <a:ext cx="10990385" cy="5257798"/>
          </a:xfrm>
        </p:spPr>
        <p:txBody>
          <a:bodyPr>
            <a:normAutofit/>
          </a:bodyPr>
          <a:lstStyle/>
          <a:p>
            <a:r>
              <a:rPr lang="en-US"/>
              <a:t>Part A:</a:t>
            </a:r>
          </a:p>
          <a:p>
            <a:endParaRPr lang="en-US"/>
          </a:p>
          <a:p>
            <a:endParaRPr lang="en-US"/>
          </a:p>
          <a:p>
            <a:endParaRPr lang="en-US"/>
          </a:p>
          <a:p>
            <a:endParaRPr lang="en-US"/>
          </a:p>
          <a:p>
            <a:r>
              <a:rPr lang="en-US"/>
              <a:t>Part B:</a:t>
            </a:r>
          </a:p>
          <a:p>
            <a:endParaRPr lang="en-US" sz="1500"/>
          </a:p>
          <a:p>
            <a:endParaRPr lang="en-US"/>
          </a:p>
        </p:txBody>
      </p:sp>
    </p:spTree>
    <p:extLst>
      <p:ext uri="{BB962C8B-B14F-4D97-AF65-F5344CB8AC3E}">
        <p14:creationId xmlns:p14="http://schemas.microsoft.com/office/powerpoint/2010/main" val="2928538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a:cs typeface="Arial"/>
              </a:rPr>
              <a:t>Response A (cont.)</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4747845"/>
          </a:xfrm>
        </p:spPr>
        <p:txBody>
          <a:bodyPr>
            <a:normAutofit/>
          </a:bodyPr>
          <a:lstStyle/>
          <a:p>
            <a:r>
              <a:rPr lang="en-US"/>
              <a:t>Part C:</a:t>
            </a:r>
          </a:p>
          <a:p>
            <a:endParaRPr lang="en-US"/>
          </a:p>
        </p:txBody>
      </p:sp>
      <p:pic>
        <p:nvPicPr>
          <p:cNvPr id="6" name="Picture 5" descr="Part C student work">
            <a:extLst>
              <a:ext uri="{FF2B5EF4-FFF2-40B4-BE49-F238E27FC236}">
                <a16:creationId xmlns:a16="http://schemas.microsoft.com/office/drawing/2014/main" id="{AB687E83-E2CD-4F04-AE74-72D2CCCC79A5}"/>
              </a:ext>
            </a:extLst>
          </p:cNvPr>
          <p:cNvPicPr>
            <a:picLocks noChangeAspect="1"/>
          </p:cNvPicPr>
          <p:nvPr/>
        </p:nvPicPr>
        <p:blipFill>
          <a:blip r:embed="rId3"/>
          <a:stretch>
            <a:fillRect/>
          </a:stretch>
        </p:blipFill>
        <p:spPr>
          <a:xfrm>
            <a:off x="594819" y="1796282"/>
            <a:ext cx="7046201" cy="2658457"/>
          </a:xfrm>
          <a:prstGeom prst="rect">
            <a:avLst/>
          </a:prstGeom>
        </p:spPr>
      </p:pic>
    </p:spTree>
    <p:extLst>
      <p:ext uri="{BB962C8B-B14F-4D97-AF65-F5344CB8AC3E}">
        <p14:creationId xmlns:p14="http://schemas.microsoft.com/office/powerpoint/2010/main" val="3695323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4EF9DF7-32CA-41FC-BA8B-681112E9622F}"/>
              </a:ext>
              <a:ext uri="{C183D7F6-B498-43B3-948B-1728B52AA6E4}">
                <adec:decorative xmlns:adec="http://schemas.microsoft.com/office/drawing/2017/decorative" val="1"/>
              </a:ext>
            </a:extLst>
          </p:cNvPr>
          <p:cNvPicPr>
            <a:picLocks noChangeAspect="1"/>
          </p:cNvPicPr>
          <p:nvPr/>
        </p:nvPicPr>
        <p:blipFill rotWithShape="1">
          <a:blip r:embed="rId3"/>
          <a:srcRect r="37420"/>
          <a:stretch/>
        </p:blipFill>
        <p:spPr>
          <a:xfrm>
            <a:off x="90165" y="6073026"/>
            <a:ext cx="2705587" cy="704850"/>
          </a:xfrm>
          <a:prstGeom prst="rect">
            <a:avLst/>
          </a:prstGeom>
        </p:spPr>
      </p:pic>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750"/>
            <a:ext cx="10990385" cy="800851"/>
          </a:xfrm>
        </p:spPr>
        <p:txBody>
          <a:bodyPr>
            <a:normAutofit/>
          </a:bodyPr>
          <a:lstStyle/>
          <a:p>
            <a:r>
              <a:rPr lang="en-US" sz="4000">
                <a:latin typeface="Arial"/>
                <a:cs typeface="Arial"/>
              </a:rPr>
              <a:t>Response B –Page 27</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800102"/>
            <a:ext cx="10990385" cy="5257798"/>
          </a:xfrm>
        </p:spPr>
        <p:txBody>
          <a:bodyPr>
            <a:normAutofit/>
          </a:bodyPr>
          <a:lstStyle/>
          <a:p>
            <a:r>
              <a:rPr lang="en-US"/>
              <a:t>Part A:</a:t>
            </a:r>
          </a:p>
          <a:p>
            <a:endParaRPr lang="en-US"/>
          </a:p>
          <a:p>
            <a:endParaRPr lang="en-US"/>
          </a:p>
          <a:p>
            <a:endParaRPr lang="en-US"/>
          </a:p>
          <a:p>
            <a:r>
              <a:rPr lang="en-US"/>
              <a:t>Part B:</a:t>
            </a:r>
          </a:p>
          <a:p>
            <a:endParaRPr lang="en-US" sz="1500"/>
          </a:p>
          <a:p>
            <a:endParaRPr lang="en-US"/>
          </a:p>
          <a:p>
            <a:endParaRPr lang="en-US"/>
          </a:p>
          <a:p>
            <a:endParaRPr lang="en-US"/>
          </a:p>
          <a:p>
            <a:r>
              <a:rPr lang="en-US"/>
              <a:t>Part C:</a:t>
            </a:r>
          </a:p>
          <a:p>
            <a:endParaRPr lang="en-US"/>
          </a:p>
        </p:txBody>
      </p:sp>
      <p:pic>
        <p:nvPicPr>
          <p:cNvPr id="5" name="Picture 4" descr="Part A student work">
            <a:extLst>
              <a:ext uri="{FF2B5EF4-FFF2-40B4-BE49-F238E27FC236}">
                <a16:creationId xmlns:a16="http://schemas.microsoft.com/office/drawing/2014/main" id="{C1EDA7AE-AB52-433A-B132-9881C99CD6C7}"/>
              </a:ext>
            </a:extLst>
          </p:cNvPr>
          <p:cNvPicPr>
            <a:picLocks noChangeAspect="1"/>
          </p:cNvPicPr>
          <p:nvPr/>
        </p:nvPicPr>
        <p:blipFill>
          <a:blip r:embed="rId4"/>
          <a:stretch>
            <a:fillRect/>
          </a:stretch>
        </p:blipFill>
        <p:spPr>
          <a:xfrm>
            <a:off x="548015" y="1219912"/>
            <a:ext cx="6714633" cy="1485321"/>
          </a:xfrm>
          <a:prstGeom prst="rect">
            <a:avLst/>
          </a:prstGeom>
        </p:spPr>
      </p:pic>
      <p:pic>
        <p:nvPicPr>
          <p:cNvPr id="7" name="Picture 6" descr="Part B student work">
            <a:extLst>
              <a:ext uri="{FF2B5EF4-FFF2-40B4-BE49-F238E27FC236}">
                <a16:creationId xmlns:a16="http://schemas.microsoft.com/office/drawing/2014/main" id="{1AC1DF23-A4DB-4606-A612-9F7A32EC624C}"/>
              </a:ext>
            </a:extLst>
          </p:cNvPr>
          <p:cNvPicPr>
            <a:picLocks noChangeAspect="1"/>
          </p:cNvPicPr>
          <p:nvPr/>
        </p:nvPicPr>
        <p:blipFill>
          <a:blip r:embed="rId5"/>
          <a:stretch>
            <a:fillRect/>
          </a:stretch>
        </p:blipFill>
        <p:spPr>
          <a:xfrm>
            <a:off x="548015" y="3275332"/>
            <a:ext cx="6724158" cy="1828284"/>
          </a:xfrm>
          <a:prstGeom prst="rect">
            <a:avLst/>
          </a:prstGeom>
        </p:spPr>
      </p:pic>
      <p:pic>
        <p:nvPicPr>
          <p:cNvPr id="9" name="Picture 8" descr="Part C student work">
            <a:extLst>
              <a:ext uri="{FF2B5EF4-FFF2-40B4-BE49-F238E27FC236}">
                <a16:creationId xmlns:a16="http://schemas.microsoft.com/office/drawing/2014/main" id="{8DC3C457-0EB3-4A89-A294-CB50FC18ACFE}"/>
              </a:ext>
            </a:extLst>
          </p:cNvPr>
          <p:cNvPicPr>
            <a:picLocks noChangeAspect="1"/>
          </p:cNvPicPr>
          <p:nvPr/>
        </p:nvPicPr>
        <p:blipFill>
          <a:blip r:embed="rId6"/>
          <a:stretch>
            <a:fillRect/>
          </a:stretch>
        </p:blipFill>
        <p:spPr>
          <a:xfrm>
            <a:off x="465991" y="5673716"/>
            <a:ext cx="6796657" cy="1093429"/>
          </a:xfrm>
          <a:prstGeom prst="rect">
            <a:avLst/>
          </a:prstGeom>
        </p:spPr>
      </p:pic>
    </p:spTree>
    <p:extLst>
      <p:ext uri="{BB962C8B-B14F-4D97-AF65-F5344CB8AC3E}">
        <p14:creationId xmlns:p14="http://schemas.microsoft.com/office/powerpoint/2010/main" val="1642655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a:cs typeface="Arial"/>
              </a:rPr>
              <a:t>Response C –Page 28</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4747845"/>
          </a:xfrm>
        </p:spPr>
        <p:txBody>
          <a:bodyPr>
            <a:normAutofit/>
          </a:bodyPr>
          <a:lstStyle/>
          <a:p>
            <a:r>
              <a:rPr lang="en-US"/>
              <a:t>Part A:</a:t>
            </a:r>
          </a:p>
          <a:p>
            <a:endParaRPr lang="en-US"/>
          </a:p>
          <a:p>
            <a:endParaRPr lang="en-US"/>
          </a:p>
          <a:p>
            <a:r>
              <a:rPr lang="en-US"/>
              <a:t>Part B:</a:t>
            </a:r>
          </a:p>
          <a:p>
            <a:endParaRPr lang="en-US"/>
          </a:p>
          <a:p>
            <a:endParaRPr lang="en-US"/>
          </a:p>
          <a:p>
            <a:r>
              <a:rPr lang="en-US"/>
              <a:t>Part C:</a:t>
            </a:r>
          </a:p>
          <a:p>
            <a:endParaRPr lang="en-US"/>
          </a:p>
        </p:txBody>
      </p:sp>
      <p:pic>
        <p:nvPicPr>
          <p:cNvPr id="5" name="Picture 4" descr="Part A student work">
            <a:extLst>
              <a:ext uri="{FF2B5EF4-FFF2-40B4-BE49-F238E27FC236}">
                <a16:creationId xmlns:a16="http://schemas.microsoft.com/office/drawing/2014/main" id="{3A7588A8-AC0A-4BF4-AD24-53DAC053C5C2}"/>
              </a:ext>
            </a:extLst>
          </p:cNvPr>
          <p:cNvPicPr>
            <a:picLocks noChangeAspect="1"/>
          </p:cNvPicPr>
          <p:nvPr/>
        </p:nvPicPr>
        <p:blipFill>
          <a:blip r:embed="rId3"/>
          <a:stretch>
            <a:fillRect/>
          </a:stretch>
        </p:blipFill>
        <p:spPr>
          <a:xfrm>
            <a:off x="585294" y="1766395"/>
            <a:ext cx="8164190" cy="893889"/>
          </a:xfrm>
          <a:prstGeom prst="rect">
            <a:avLst/>
          </a:prstGeom>
        </p:spPr>
      </p:pic>
      <p:pic>
        <p:nvPicPr>
          <p:cNvPr id="7" name="Picture 6" descr="Part B student work">
            <a:extLst>
              <a:ext uri="{FF2B5EF4-FFF2-40B4-BE49-F238E27FC236}">
                <a16:creationId xmlns:a16="http://schemas.microsoft.com/office/drawing/2014/main" id="{289F5655-83DE-4C1A-B21B-C440CA98DCA6}"/>
              </a:ext>
            </a:extLst>
          </p:cNvPr>
          <p:cNvPicPr>
            <a:picLocks noChangeAspect="1"/>
          </p:cNvPicPr>
          <p:nvPr/>
        </p:nvPicPr>
        <p:blipFill>
          <a:blip r:embed="rId4"/>
          <a:stretch>
            <a:fillRect/>
          </a:stretch>
        </p:blipFill>
        <p:spPr>
          <a:xfrm>
            <a:off x="585294" y="3316178"/>
            <a:ext cx="8164190" cy="882211"/>
          </a:xfrm>
          <a:prstGeom prst="rect">
            <a:avLst/>
          </a:prstGeom>
        </p:spPr>
      </p:pic>
      <p:pic>
        <p:nvPicPr>
          <p:cNvPr id="9" name="Picture 8" descr="Part C student work">
            <a:extLst>
              <a:ext uri="{FF2B5EF4-FFF2-40B4-BE49-F238E27FC236}">
                <a16:creationId xmlns:a16="http://schemas.microsoft.com/office/drawing/2014/main" id="{73BA8333-0CF0-4006-9D71-D48EA9EF1B6C}"/>
              </a:ext>
            </a:extLst>
          </p:cNvPr>
          <p:cNvPicPr>
            <a:picLocks noChangeAspect="1"/>
          </p:cNvPicPr>
          <p:nvPr/>
        </p:nvPicPr>
        <p:blipFill>
          <a:blip r:embed="rId5"/>
          <a:stretch>
            <a:fillRect/>
          </a:stretch>
        </p:blipFill>
        <p:spPr>
          <a:xfrm>
            <a:off x="585295" y="4865961"/>
            <a:ext cx="8164190" cy="898810"/>
          </a:xfrm>
          <a:prstGeom prst="rect">
            <a:avLst/>
          </a:prstGeom>
        </p:spPr>
      </p:pic>
    </p:spTree>
    <p:extLst>
      <p:ext uri="{BB962C8B-B14F-4D97-AF65-F5344CB8AC3E}">
        <p14:creationId xmlns:p14="http://schemas.microsoft.com/office/powerpoint/2010/main" val="1537913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400"/>
              <a:t>Constructed-Response (CR) Questions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0" y="1266092"/>
            <a:ext cx="10990385" cy="5010882"/>
          </a:xfrm>
        </p:spPr>
        <p:txBody>
          <a:bodyPr vert="horz" lIns="91440" tIns="45720" rIns="91440" bIns="45720" rtlCol="0" anchor="t">
            <a:noAutofit/>
          </a:bodyPr>
          <a:lstStyle/>
          <a:p>
            <a:pPr marL="457200" indent="-457200">
              <a:spcBef>
                <a:spcPts val="600"/>
              </a:spcBef>
              <a:spcAft>
                <a:spcPts val="600"/>
              </a:spcAft>
              <a:buFont typeface="Arial" panose="020B0604020202020204" pitchFamily="34" charset="0"/>
              <a:buChar char="•"/>
            </a:pPr>
            <a:r>
              <a:rPr lang="en-US" altLang="en-US" sz="3000" dirty="0"/>
              <a:t>Students write a response to a multi-part question</a:t>
            </a:r>
            <a:endParaRPr lang="en-US" sz="3000" dirty="0"/>
          </a:p>
          <a:p>
            <a:pPr marL="457200" indent="-457200">
              <a:spcBef>
                <a:spcPts val="600"/>
              </a:spcBef>
              <a:spcAft>
                <a:spcPts val="600"/>
              </a:spcAft>
              <a:buFont typeface="Arial" panose="020B0604020202020204" pitchFamily="34" charset="0"/>
              <a:buChar char="•"/>
            </a:pPr>
            <a:r>
              <a:rPr lang="en-US" sz="3000" dirty="0"/>
              <a:t>Scored holistically with partial credit</a:t>
            </a:r>
          </a:p>
          <a:p>
            <a:pPr marL="457200" indent="-457200">
              <a:spcBef>
                <a:spcPts val="600"/>
              </a:spcBef>
              <a:spcAft>
                <a:spcPts val="600"/>
              </a:spcAft>
              <a:buFont typeface="Arial" panose="020B0604020202020204" pitchFamily="34" charset="0"/>
              <a:buChar char="•"/>
            </a:pPr>
            <a:r>
              <a:rPr lang="en-US" sz="3000" dirty="0"/>
              <a:t>Often ask students to explain their reasoning, use evidence from data, or show their work</a:t>
            </a:r>
          </a:p>
        </p:txBody>
      </p:sp>
      <p:pic>
        <p:nvPicPr>
          <p:cNvPr id="11" name="Picture 10" descr="Sample layout of a computer-based item">
            <a:extLst>
              <a:ext uri="{FF2B5EF4-FFF2-40B4-BE49-F238E27FC236}">
                <a16:creationId xmlns:a16="http://schemas.microsoft.com/office/drawing/2014/main" id="{0605918E-31F6-4A11-A8C0-D5B31FC3AE34}"/>
              </a:ext>
            </a:extLst>
          </p:cNvPr>
          <p:cNvPicPr>
            <a:picLocks noChangeAspect="1"/>
          </p:cNvPicPr>
          <p:nvPr/>
        </p:nvPicPr>
        <p:blipFill>
          <a:blip r:embed="rId3"/>
          <a:stretch>
            <a:fillRect/>
          </a:stretch>
        </p:blipFill>
        <p:spPr>
          <a:xfrm>
            <a:off x="2184400" y="3371628"/>
            <a:ext cx="2352065" cy="2808285"/>
          </a:xfrm>
          <a:prstGeom prst="rect">
            <a:avLst/>
          </a:prstGeom>
        </p:spPr>
      </p:pic>
      <p:sp>
        <p:nvSpPr>
          <p:cNvPr id="12" name="TextBox 11">
            <a:extLst>
              <a:ext uri="{FF2B5EF4-FFF2-40B4-BE49-F238E27FC236}">
                <a16:creationId xmlns:a16="http://schemas.microsoft.com/office/drawing/2014/main" id="{1BEEC876-5DF8-4712-82A5-2E7FF4D4EF2C}"/>
              </a:ext>
            </a:extLst>
          </p:cNvPr>
          <p:cNvSpPr txBox="1"/>
          <p:nvPr/>
        </p:nvSpPr>
        <p:spPr>
          <a:xfrm>
            <a:off x="3864930" y="3402201"/>
            <a:ext cx="646331" cy="369332"/>
          </a:xfrm>
          <a:prstGeom prst="rect">
            <a:avLst/>
          </a:prstGeom>
          <a:solidFill>
            <a:schemeClr val="bg1"/>
          </a:solidFill>
          <a:ln>
            <a:solidFill>
              <a:srgbClr val="000000"/>
            </a:solidFill>
          </a:ln>
        </p:spPr>
        <p:txBody>
          <a:bodyPr wrap="none" rtlCol="0">
            <a:spAutoFit/>
          </a:bodyPr>
          <a:lstStyle/>
          <a:p>
            <a:r>
              <a:rPr lang="en-US">
                <a:latin typeface="Arial" panose="020B0604020202020204" pitchFamily="34" charset="0"/>
                <a:cs typeface="Arial" panose="020B0604020202020204" pitchFamily="34" charset="0"/>
              </a:rPr>
              <a:t>CBT</a:t>
            </a:r>
          </a:p>
        </p:txBody>
      </p:sp>
      <p:pic>
        <p:nvPicPr>
          <p:cNvPr id="9" name="Picture 8" descr="Sample layout for a paper-based item">
            <a:extLst>
              <a:ext uri="{FF2B5EF4-FFF2-40B4-BE49-F238E27FC236}">
                <a16:creationId xmlns:a16="http://schemas.microsoft.com/office/drawing/2014/main" id="{2321D0B7-9364-4600-9378-0F4D42340AC4}"/>
              </a:ext>
            </a:extLst>
          </p:cNvPr>
          <p:cNvPicPr>
            <a:picLocks noChangeAspect="1"/>
          </p:cNvPicPr>
          <p:nvPr/>
        </p:nvPicPr>
        <p:blipFill>
          <a:blip r:embed="rId4"/>
          <a:stretch>
            <a:fillRect/>
          </a:stretch>
        </p:blipFill>
        <p:spPr>
          <a:xfrm>
            <a:off x="5132387" y="3356604"/>
            <a:ext cx="4911716" cy="2808285"/>
          </a:xfrm>
          <a:prstGeom prst="rect">
            <a:avLst/>
          </a:prstGeom>
        </p:spPr>
      </p:pic>
      <p:sp>
        <p:nvSpPr>
          <p:cNvPr id="13" name="TextBox 12">
            <a:extLst>
              <a:ext uri="{FF2B5EF4-FFF2-40B4-BE49-F238E27FC236}">
                <a16:creationId xmlns:a16="http://schemas.microsoft.com/office/drawing/2014/main" id="{2B2C6465-0DC5-4F23-AEAA-0B7F258AD736}"/>
              </a:ext>
            </a:extLst>
          </p:cNvPr>
          <p:cNvSpPr txBox="1"/>
          <p:nvPr/>
        </p:nvSpPr>
        <p:spPr>
          <a:xfrm>
            <a:off x="9374093" y="3371628"/>
            <a:ext cx="633507" cy="369332"/>
          </a:xfrm>
          <a:prstGeom prst="rect">
            <a:avLst/>
          </a:prstGeom>
          <a:solidFill>
            <a:schemeClr val="bg1"/>
          </a:solidFill>
          <a:ln>
            <a:solidFill>
              <a:srgbClr val="000000"/>
            </a:solidFill>
          </a:ln>
        </p:spPr>
        <p:txBody>
          <a:bodyPr wrap="none" rtlCol="0">
            <a:spAutoFit/>
          </a:bodyPr>
          <a:lstStyle/>
          <a:p>
            <a:r>
              <a:rPr lang="en-US">
                <a:latin typeface="Arial" panose="020B0604020202020204" pitchFamily="34" charset="0"/>
                <a:cs typeface="Arial" panose="020B0604020202020204" pitchFamily="34" charset="0"/>
              </a:rPr>
              <a:t>PBT</a:t>
            </a:r>
          </a:p>
        </p:txBody>
      </p:sp>
    </p:spTree>
    <p:extLst>
      <p:ext uri="{BB962C8B-B14F-4D97-AF65-F5344CB8AC3E}">
        <p14:creationId xmlns:p14="http://schemas.microsoft.com/office/powerpoint/2010/main" val="3662862898"/>
      </p:ext>
    </p:extLst>
  </p:cSld>
  <p:clrMapOvr>
    <a:masterClrMapping/>
  </p:clrMapOvr>
  <mc:AlternateContent xmlns:mc="http://schemas.openxmlformats.org/markup-compatibility/2006" xmlns:p14="http://schemas.microsoft.com/office/powerpoint/2010/main">
    <mc:Choice Requires="p14">
      <p:transition spd="slow" p14:dur="2000" advTm="109719"/>
    </mc:Choice>
    <mc:Fallback xmlns="">
      <p:transition spd="slow" advTm="109719"/>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FED1B5-5710-4BF3-9F93-29ABA55A3238}"/>
              </a:ext>
              <a:ext uri="{C183D7F6-B498-43B3-948B-1728B52AA6E4}">
                <adec:decorative xmlns:adec="http://schemas.microsoft.com/office/drawing/2017/decorative" val="1"/>
              </a:ext>
            </a:extLst>
          </p:cNvPr>
          <p:cNvPicPr>
            <a:picLocks noChangeAspect="1"/>
          </p:cNvPicPr>
          <p:nvPr/>
        </p:nvPicPr>
        <p:blipFill rotWithShape="1">
          <a:blip r:embed="rId3"/>
          <a:srcRect r="37420"/>
          <a:stretch/>
        </p:blipFill>
        <p:spPr>
          <a:xfrm>
            <a:off x="90165" y="6073026"/>
            <a:ext cx="1674961" cy="704850"/>
          </a:xfrm>
          <a:prstGeom prst="rect">
            <a:avLst/>
          </a:prstGeom>
        </p:spPr>
      </p:pic>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0" y="-15877"/>
            <a:ext cx="10990385" cy="800851"/>
          </a:xfrm>
        </p:spPr>
        <p:txBody>
          <a:bodyPr>
            <a:normAutofit/>
          </a:bodyPr>
          <a:lstStyle/>
          <a:p>
            <a:r>
              <a:rPr lang="en-US" sz="4000">
                <a:latin typeface="Arial"/>
                <a:cs typeface="Arial"/>
              </a:rPr>
              <a:t>Response D –Page 29</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0" y="784974"/>
            <a:ext cx="10990385" cy="4747845"/>
          </a:xfrm>
        </p:spPr>
        <p:txBody>
          <a:bodyPr>
            <a:normAutofit/>
          </a:bodyPr>
          <a:lstStyle/>
          <a:p>
            <a:r>
              <a:rPr lang="en-US"/>
              <a:t>Part A:</a:t>
            </a:r>
          </a:p>
          <a:p>
            <a:endParaRPr lang="en-US"/>
          </a:p>
          <a:p>
            <a:endParaRPr lang="en-US"/>
          </a:p>
          <a:p>
            <a:endParaRPr lang="en-US"/>
          </a:p>
          <a:p>
            <a:endParaRPr lang="en-US" sz="1900"/>
          </a:p>
          <a:p>
            <a:r>
              <a:rPr lang="en-US"/>
              <a:t>Part B:</a:t>
            </a:r>
          </a:p>
        </p:txBody>
      </p:sp>
      <p:pic>
        <p:nvPicPr>
          <p:cNvPr id="5" name="Picture 4" descr="Part A student work">
            <a:extLst>
              <a:ext uri="{FF2B5EF4-FFF2-40B4-BE49-F238E27FC236}">
                <a16:creationId xmlns:a16="http://schemas.microsoft.com/office/drawing/2014/main" id="{2535F31C-3606-48A1-BFAC-087FE12DF6DC}"/>
              </a:ext>
            </a:extLst>
          </p:cNvPr>
          <p:cNvPicPr>
            <a:picLocks noChangeAspect="1"/>
          </p:cNvPicPr>
          <p:nvPr/>
        </p:nvPicPr>
        <p:blipFill>
          <a:blip r:embed="rId4"/>
          <a:stretch>
            <a:fillRect/>
          </a:stretch>
        </p:blipFill>
        <p:spPr>
          <a:xfrm>
            <a:off x="547031" y="1206061"/>
            <a:ext cx="6021935" cy="1944699"/>
          </a:xfrm>
          <a:prstGeom prst="rect">
            <a:avLst/>
          </a:prstGeom>
        </p:spPr>
      </p:pic>
      <p:pic>
        <p:nvPicPr>
          <p:cNvPr id="7" name="Picture 6" descr="Part B student work">
            <a:extLst>
              <a:ext uri="{FF2B5EF4-FFF2-40B4-BE49-F238E27FC236}">
                <a16:creationId xmlns:a16="http://schemas.microsoft.com/office/drawing/2014/main" id="{D131AC1A-411B-4AC4-A305-90746355A30F}"/>
              </a:ext>
            </a:extLst>
          </p:cNvPr>
          <p:cNvPicPr>
            <a:picLocks noChangeAspect="1"/>
          </p:cNvPicPr>
          <p:nvPr/>
        </p:nvPicPr>
        <p:blipFill>
          <a:blip r:embed="rId5"/>
          <a:stretch>
            <a:fillRect/>
          </a:stretch>
        </p:blipFill>
        <p:spPr>
          <a:xfrm>
            <a:off x="547031" y="3621348"/>
            <a:ext cx="6021935" cy="3236652"/>
          </a:xfrm>
          <a:prstGeom prst="rect">
            <a:avLst/>
          </a:prstGeom>
        </p:spPr>
      </p:pic>
    </p:spTree>
    <p:extLst>
      <p:ext uri="{BB962C8B-B14F-4D97-AF65-F5344CB8AC3E}">
        <p14:creationId xmlns:p14="http://schemas.microsoft.com/office/powerpoint/2010/main" val="606840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a:cs typeface="Arial"/>
              </a:rPr>
              <a:t>Response D (cont.)</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4747845"/>
          </a:xfrm>
        </p:spPr>
        <p:txBody>
          <a:bodyPr>
            <a:normAutofit/>
          </a:bodyPr>
          <a:lstStyle/>
          <a:p>
            <a:r>
              <a:rPr lang="en-US"/>
              <a:t>Part C:</a:t>
            </a:r>
          </a:p>
          <a:p>
            <a:endParaRPr lang="en-US"/>
          </a:p>
          <a:p>
            <a:endParaRPr lang="en-US"/>
          </a:p>
          <a:p>
            <a:endParaRPr lang="en-US"/>
          </a:p>
          <a:p>
            <a:endParaRPr lang="en-US"/>
          </a:p>
        </p:txBody>
      </p:sp>
      <p:pic>
        <p:nvPicPr>
          <p:cNvPr id="9" name="Picture 8" descr="Part C student work">
            <a:extLst>
              <a:ext uri="{FF2B5EF4-FFF2-40B4-BE49-F238E27FC236}">
                <a16:creationId xmlns:a16="http://schemas.microsoft.com/office/drawing/2014/main" id="{4B3C85B5-7E2C-4E42-B2BE-9E9F113B2C2A}"/>
              </a:ext>
            </a:extLst>
          </p:cNvPr>
          <p:cNvPicPr>
            <a:picLocks noChangeAspect="1"/>
          </p:cNvPicPr>
          <p:nvPr/>
        </p:nvPicPr>
        <p:blipFill>
          <a:blip r:embed="rId3"/>
          <a:stretch>
            <a:fillRect/>
          </a:stretch>
        </p:blipFill>
        <p:spPr>
          <a:xfrm>
            <a:off x="558526" y="1838817"/>
            <a:ext cx="6604862" cy="2113073"/>
          </a:xfrm>
          <a:prstGeom prst="rect">
            <a:avLst/>
          </a:prstGeom>
        </p:spPr>
      </p:pic>
    </p:spTree>
    <p:extLst>
      <p:ext uri="{BB962C8B-B14F-4D97-AF65-F5344CB8AC3E}">
        <p14:creationId xmlns:p14="http://schemas.microsoft.com/office/powerpoint/2010/main" val="15487333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a:cs typeface="Arial"/>
              </a:rPr>
              <a:t>Response E –Page 30</a:t>
            </a:r>
            <a:endParaRPr lang="en-US">
              <a:latin typeface="Arial"/>
              <a:cs typeface="Arial"/>
            </a:endParaRP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4747845"/>
          </a:xfrm>
        </p:spPr>
        <p:txBody>
          <a:bodyPr>
            <a:normAutofit/>
          </a:bodyPr>
          <a:lstStyle/>
          <a:p>
            <a:r>
              <a:rPr lang="en-US"/>
              <a:t>Part A:</a:t>
            </a:r>
          </a:p>
          <a:p>
            <a:endParaRPr lang="en-US"/>
          </a:p>
          <a:p>
            <a:endParaRPr lang="en-US"/>
          </a:p>
          <a:p>
            <a:endParaRPr lang="en-US" sz="800"/>
          </a:p>
          <a:p>
            <a:r>
              <a:rPr lang="en-US"/>
              <a:t>Part B:</a:t>
            </a:r>
          </a:p>
          <a:p>
            <a:endParaRPr lang="en-US"/>
          </a:p>
          <a:p>
            <a:endParaRPr lang="en-US"/>
          </a:p>
          <a:p>
            <a:endParaRPr lang="en-US"/>
          </a:p>
        </p:txBody>
      </p:sp>
      <p:pic>
        <p:nvPicPr>
          <p:cNvPr id="5" name="Picture 4" descr="Part A student work">
            <a:extLst>
              <a:ext uri="{FF2B5EF4-FFF2-40B4-BE49-F238E27FC236}">
                <a16:creationId xmlns:a16="http://schemas.microsoft.com/office/drawing/2014/main" id="{E461CB38-BE04-4585-82DB-D54540549D3F}"/>
              </a:ext>
            </a:extLst>
          </p:cNvPr>
          <p:cNvPicPr>
            <a:picLocks noChangeAspect="1"/>
          </p:cNvPicPr>
          <p:nvPr/>
        </p:nvPicPr>
        <p:blipFill>
          <a:blip r:embed="rId3"/>
          <a:stretch>
            <a:fillRect/>
          </a:stretch>
        </p:blipFill>
        <p:spPr>
          <a:xfrm>
            <a:off x="562302" y="1753420"/>
            <a:ext cx="7425061" cy="1187464"/>
          </a:xfrm>
          <a:prstGeom prst="rect">
            <a:avLst/>
          </a:prstGeom>
        </p:spPr>
      </p:pic>
      <p:pic>
        <p:nvPicPr>
          <p:cNvPr id="8" name="Picture 7">
            <a:extLst>
              <a:ext uri="{FF2B5EF4-FFF2-40B4-BE49-F238E27FC236}">
                <a16:creationId xmlns:a16="http://schemas.microsoft.com/office/drawing/2014/main" id="{962683C5-C79B-4B55-92E4-07B9495C6660}"/>
              </a:ext>
              <a:ext uri="{C183D7F6-B498-43B3-948B-1728B52AA6E4}">
                <adec:decorative xmlns:adec="http://schemas.microsoft.com/office/drawing/2017/decorative" val="1"/>
              </a:ext>
            </a:extLst>
          </p:cNvPr>
          <p:cNvPicPr>
            <a:picLocks noChangeAspect="1"/>
          </p:cNvPicPr>
          <p:nvPr/>
        </p:nvPicPr>
        <p:blipFill rotWithShape="1">
          <a:blip r:embed="rId4"/>
          <a:srcRect r="37420"/>
          <a:stretch/>
        </p:blipFill>
        <p:spPr>
          <a:xfrm>
            <a:off x="90165" y="6073026"/>
            <a:ext cx="2800180" cy="704850"/>
          </a:xfrm>
          <a:prstGeom prst="rect">
            <a:avLst/>
          </a:prstGeom>
        </p:spPr>
      </p:pic>
      <p:pic>
        <p:nvPicPr>
          <p:cNvPr id="7" name="Picture 6" descr="Part B student work">
            <a:extLst>
              <a:ext uri="{FF2B5EF4-FFF2-40B4-BE49-F238E27FC236}">
                <a16:creationId xmlns:a16="http://schemas.microsoft.com/office/drawing/2014/main" id="{A472C0DC-4C7E-4731-A734-C7E2EA9FA0D9}"/>
              </a:ext>
            </a:extLst>
          </p:cNvPr>
          <p:cNvPicPr>
            <a:picLocks noChangeAspect="1"/>
          </p:cNvPicPr>
          <p:nvPr/>
        </p:nvPicPr>
        <p:blipFill>
          <a:blip r:embed="rId5"/>
          <a:stretch>
            <a:fillRect/>
          </a:stretch>
        </p:blipFill>
        <p:spPr>
          <a:xfrm>
            <a:off x="562302" y="3585197"/>
            <a:ext cx="7425061" cy="3182169"/>
          </a:xfrm>
          <a:prstGeom prst="rect">
            <a:avLst/>
          </a:prstGeom>
        </p:spPr>
      </p:pic>
    </p:spTree>
    <p:extLst>
      <p:ext uri="{BB962C8B-B14F-4D97-AF65-F5344CB8AC3E}">
        <p14:creationId xmlns:p14="http://schemas.microsoft.com/office/powerpoint/2010/main" val="324173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a:cs typeface="Arial"/>
              </a:rPr>
              <a:t>Response E (cont.)</a:t>
            </a:r>
            <a:endParaRPr lang="en-US">
              <a:latin typeface="Arial"/>
              <a:cs typeface="Arial"/>
            </a:endParaRP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4747845"/>
          </a:xfrm>
        </p:spPr>
        <p:txBody>
          <a:bodyPr>
            <a:normAutofit/>
          </a:bodyPr>
          <a:lstStyle/>
          <a:p>
            <a:r>
              <a:rPr lang="en-US"/>
              <a:t>Part C:</a:t>
            </a:r>
          </a:p>
          <a:p>
            <a:endParaRPr lang="en-US"/>
          </a:p>
        </p:txBody>
      </p:sp>
      <p:pic>
        <p:nvPicPr>
          <p:cNvPr id="6" name="Picture 5" descr="Part C student work">
            <a:extLst>
              <a:ext uri="{FF2B5EF4-FFF2-40B4-BE49-F238E27FC236}">
                <a16:creationId xmlns:a16="http://schemas.microsoft.com/office/drawing/2014/main" id="{637A8F45-F3D8-4A5B-8D8F-11BD02AB5BAA}"/>
              </a:ext>
            </a:extLst>
          </p:cNvPr>
          <p:cNvPicPr>
            <a:picLocks noChangeAspect="1"/>
          </p:cNvPicPr>
          <p:nvPr/>
        </p:nvPicPr>
        <p:blipFill>
          <a:blip r:embed="rId3"/>
          <a:stretch>
            <a:fillRect/>
          </a:stretch>
        </p:blipFill>
        <p:spPr>
          <a:xfrm>
            <a:off x="585295" y="1752599"/>
            <a:ext cx="7207766" cy="2314903"/>
          </a:xfrm>
          <a:prstGeom prst="rect">
            <a:avLst/>
          </a:prstGeom>
        </p:spPr>
      </p:pic>
    </p:spTree>
    <p:extLst>
      <p:ext uri="{BB962C8B-B14F-4D97-AF65-F5344CB8AC3E}">
        <p14:creationId xmlns:p14="http://schemas.microsoft.com/office/powerpoint/2010/main" val="2359973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400"/>
              <a:t>Resources on DESE Website</a:t>
            </a:r>
          </a:p>
        </p:txBody>
      </p:sp>
      <p:graphicFrame>
        <p:nvGraphicFramePr>
          <p:cNvPr id="4" name="Table 4">
            <a:extLst>
              <a:ext uri="{FF2B5EF4-FFF2-40B4-BE49-F238E27FC236}">
                <a16:creationId xmlns:a16="http://schemas.microsoft.com/office/drawing/2014/main" id="{19AB9AEB-BAEB-4FAE-B514-B789DF6881C7}"/>
              </a:ext>
            </a:extLst>
          </p:cNvPr>
          <p:cNvGraphicFramePr>
            <a:graphicFrameLocks noGrp="1"/>
          </p:cNvGraphicFramePr>
          <p:nvPr>
            <p:extLst>
              <p:ext uri="{D42A27DB-BD31-4B8C-83A1-F6EECF244321}">
                <p14:modId xmlns:p14="http://schemas.microsoft.com/office/powerpoint/2010/main" val="2161126108"/>
              </p:ext>
            </p:extLst>
          </p:nvPr>
        </p:nvGraphicFramePr>
        <p:xfrm>
          <a:off x="465991" y="1437006"/>
          <a:ext cx="11559687" cy="4624068"/>
        </p:xfrm>
        <a:graphic>
          <a:graphicData uri="http://schemas.openxmlformats.org/drawingml/2006/table">
            <a:tbl>
              <a:tblPr firstRow="1" bandRow="1">
                <a:tableStyleId>{5C22544A-7EE6-4342-B048-85BDC9FD1C3A}</a:tableStyleId>
              </a:tblPr>
              <a:tblGrid>
                <a:gridCol w="5042711">
                  <a:extLst>
                    <a:ext uri="{9D8B030D-6E8A-4147-A177-3AD203B41FA5}">
                      <a16:colId xmlns:a16="http://schemas.microsoft.com/office/drawing/2014/main" val="1964159817"/>
                    </a:ext>
                  </a:extLst>
                </a:gridCol>
                <a:gridCol w="6516976">
                  <a:extLst>
                    <a:ext uri="{9D8B030D-6E8A-4147-A177-3AD203B41FA5}">
                      <a16:colId xmlns:a16="http://schemas.microsoft.com/office/drawing/2014/main" val="2975953097"/>
                    </a:ext>
                  </a:extLst>
                </a:gridCol>
              </a:tblGrid>
              <a:tr h="659327">
                <a:tc>
                  <a:txBody>
                    <a:bodyPr/>
                    <a:lstStyle/>
                    <a:p>
                      <a:pPr>
                        <a:spcBef>
                          <a:spcPts val="1200"/>
                        </a:spcBef>
                      </a:pPr>
                      <a:r>
                        <a:rPr lang="en-US" sz="3000">
                          <a:latin typeface="Arial"/>
                          <a:cs typeface="Arial"/>
                        </a:rPr>
                        <a:t>Resource</a:t>
                      </a:r>
                    </a:p>
                  </a:txBody>
                  <a:tcPr anchor="ctr"/>
                </a:tc>
                <a:tc>
                  <a:txBody>
                    <a:bodyPr/>
                    <a:lstStyle/>
                    <a:p>
                      <a:pPr>
                        <a:spcBef>
                          <a:spcPts val="1200"/>
                        </a:spcBef>
                      </a:pPr>
                      <a:r>
                        <a:rPr lang="en-US" sz="3000">
                          <a:latin typeface="Arial"/>
                          <a:cs typeface="Arial"/>
                        </a:rPr>
                        <a:t>Link</a:t>
                      </a:r>
                    </a:p>
                  </a:txBody>
                  <a:tcPr anchor="ctr"/>
                </a:tc>
                <a:extLst>
                  <a:ext uri="{0D108BD9-81ED-4DB2-BD59-A6C34878D82A}">
                    <a16:rowId xmlns:a16="http://schemas.microsoft.com/office/drawing/2014/main" val="3017598613"/>
                  </a:ext>
                </a:extLst>
              </a:tr>
              <a:tr h="595614">
                <a:tc>
                  <a: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en-US" sz="2500" b="0">
                          <a:latin typeface="Arial"/>
                          <a:cs typeface="Arial"/>
                        </a:rPr>
                        <a:t>MCAS headlines and links</a:t>
                      </a:r>
                    </a:p>
                  </a:txBody>
                  <a:tcPr anchor="ctr"/>
                </a:tc>
                <a:tc>
                  <a:txBody>
                    <a:bodyPr/>
                    <a:lstStyle/>
                    <a:p>
                      <a:pPr marL="0" marR="0" lvl="0" indent="0" algn="l" rtl="0" eaLnBrk="1" fontAlgn="auto" latinLnBrk="0" hangingPunct="1">
                        <a:lnSpc>
                          <a:spcPct val="100000"/>
                        </a:lnSpc>
                        <a:spcBef>
                          <a:spcPts val="1200"/>
                        </a:spcBef>
                        <a:spcAft>
                          <a:spcPts val="0"/>
                        </a:spcAft>
                        <a:buClrTx/>
                        <a:buSzTx/>
                        <a:buFontTx/>
                        <a:buNone/>
                      </a:pPr>
                      <a:r>
                        <a:rPr lang="en-US" sz="1800">
                          <a:latin typeface="Arial"/>
                          <a:cs typeface="Arial"/>
                          <a:hlinkClick r:id="rId3"/>
                        </a:rPr>
                        <a:t>https://www.doe.mass.edu/mcas/</a:t>
                      </a:r>
                      <a:r>
                        <a:rPr lang="en-US" sz="1800">
                          <a:latin typeface="Arial"/>
                          <a:cs typeface="Arial"/>
                        </a:rPr>
                        <a:t> </a:t>
                      </a:r>
                      <a:endParaRPr lang="en-US" sz="18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03207321"/>
                  </a:ext>
                </a:extLst>
              </a:tr>
              <a:tr h="557561">
                <a:tc>
                  <a:txBody>
                    <a:bodyPr/>
                    <a:lstStyle/>
                    <a:p>
                      <a:pPr>
                        <a:spcBef>
                          <a:spcPts val="1200"/>
                        </a:spcBef>
                      </a:pPr>
                      <a:r>
                        <a:rPr lang="en-US" sz="2500" b="0">
                          <a:latin typeface="Arial"/>
                          <a:cs typeface="Arial"/>
                        </a:rPr>
                        <a:t>STE Test Development &amp; Design</a:t>
                      </a:r>
                      <a:endParaRPr lang="en-US" sz="2500" b="0">
                        <a:latin typeface="Arial" panose="020B0604020202020204" pitchFamily="34" charset="0"/>
                        <a:cs typeface="Arial" panose="020B0604020202020204" pitchFamily="34" charset="0"/>
                      </a:endParaRPr>
                    </a:p>
                  </a:txBody>
                  <a:tcPr anchor="ctr"/>
                </a:tc>
                <a:tc>
                  <a:txBody>
                    <a:bodyPr/>
                    <a:lstStyle/>
                    <a:p>
                      <a:pPr marL="0" marR="0" lvl="0" indent="0" algn="l" rtl="0" eaLnBrk="1" fontAlgn="auto" latinLnBrk="0" hangingPunct="1">
                        <a:lnSpc>
                          <a:spcPct val="100000"/>
                        </a:lnSpc>
                        <a:spcBef>
                          <a:spcPts val="1200"/>
                        </a:spcBef>
                        <a:spcAft>
                          <a:spcPts val="0"/>
                        </a:spcAft>
                        <a:buClrTx/>
                        <a:buSzTx/>
                        <a:buFontTx/>
                        <a:buNone/>
                      </a:pPr>
                      <a:r>
                        <a:rPr lang="en-US" sz="1800" u="none">
                          <a:solidFill>
                            <a:schemeClr val="accent1"/>
                          </a:solidFill>
                          <a:latin typeface="Arial"/>
                          <a:cs typeface="Arial"/>
                          <a:hlinkClick r:id="rId4"/>
                        </a:rPr>
                        <a:t>https://www.doe.mass.edu/mcas/tdd/sci.html</a:t>
                      </a:r>
                      <a:r>
                        <a:rPr lang="en-US" sz="1800" u="none">
                          <a:solidFill>
                            <a:schemeClr val="accent1"/>
                          </a:solidFill>
                          <a:latin typeface="Arial"/>
                          <a:cs typeface="Arial"/>
                        </a:rPr>
                        <a:t> </a:t>
                      </a:r>
                      <a:endParaRPr lang="en-US" sz="1800" u="none">
                        <a:solidFill>
                          <a:schemeClr val="accent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95777455"/>
                  </a:ext>
                </a:extLst>
              </a:tr>
              <a:tr h="579863">
                <a:tc>
                  <a:txBody>
                    <a:bodyPr/>
                    <a:lstStyle/>
                    <a:p>
                      <a:pPr>
                        <a:spcBef>
                          <a:spcPts val="1200"/>
                        </a:spcBef>
                      </a:pPr>
                      <a:r>
                        <a:rPr lang="en-US" sz="2500" b="0">
                          <a:latin typeface="Arial"/>
                          <a:cs typeface="Arial"/>
                        </a:rPr>
                        <a:t>Student Work Samples</a:t>
                      </a:r>
                    </a:p>
                  </a:txBody>
                  <a:tcPr anchor="ctr"/>
                </a:tc>
                <a:tc>
                  <a:txBody>
                    <a:bodyPr/>
                    <a:lstStyle/>
                    <a:p>
                      <a:pPr marL="0" marR="0" lvl="0" indent="0" algn="l" rtl="0" eaLnBrk="1" fontAlgn="auto" latinLnBrk="0" hangingPunct="1">
                        <a:lnSpc>
                          <a:spcPct val="100000"/>
                        </a:lnSpc>
                        <a:spcBef>
                          <a:spcPts val="1200"/>
                        </a:spcBef>
                        <a:spcAft>
                          <a:spcPts val="0"/>
                        </a:spcAft>
                        <a:buClrTx/>
                        <a:buSzTx/>
                        <a:buFontTx/>
                        <a:buNone/>
                      </a:pPr>
                      <a:r>
                        <a:rPr lang="en-US" sz="1800">
                          <a:latin typeface="Arial"/>
                          <a:cs typeface="Arial"/>
                          <a:hlinkClick r:id="rId5"/>
                        </a:rPr>
                        <a:t>https://www.doe.mass.edu/mcas/student/default.html</a:t>
                      </a:r>
                      <a:r>
                        <a:rPr lang="en-US" sz="1800">
                          <a:latin typeface="Arial"/>
                          <a:cs typeface="Arial"/>
                        </a:rPr>
                        <a:t> </a:t>
                      </a:r>
                      <a:endParaRPr lang="en-US" sz="18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85265157"/>
                  </a:ext>
                </a:extLst>
              </a:tr>
              <a:tr h="524107">
                <a:tc>
                  <a:txBody>
                    <a:bodyPr/>
                    <a:lstStyle/>
                    <a:p>
                      <a:pPr>
                        <a:spcBef>
                          <a:spcPts val="1200"/>
                        </a:spcBef>
                      </a:pPr>
                      <a:r>
                        <a:rPr lang="en-US" sz="2500" b="0">
                          <a:latin typeface="Arial"/>
                          <a:cs typeface="Arial"/>
                        </a:rPr>
                        <a:t>Released Questions</a:t>
                      </a:r>
                    </a:p>
                  </a:txBody>
                  <a:tcPr anchor="ctr"/>
                </a:tc>
                <a:tc>
                  <a:txBody>
                    <a:bodyPr/>
                    <a:lstStyle/>
                    <a:p>
                      <a:pPr marL="0" marR="0" lvl="0" indent="0" algn="l" rtl="0" eaLnBrk="1" fontAlgn="auto" latinLnBrk="0" hangingPunct="1">
                        <a:lnSpc>
                          <a:spcPct val="100000"/>
                        </a:lnSpc>
                        <a:spcBef>
                          <a:spcPts val="1200"/>
                        </a:spcBef>
                        <a:spcAft>
                          <a:spcPts val="0"/>
                        </a:spcAft>
                        <a:buClrTx/>
                        <a:buSzTx/>
                        <a:buFontTx/>
                        <a:buNone/>
                      </a:pPr>
                      <a:r>
                        <a:rPr lang="en-US" sz="1800">
                          <a:latin typeface="Arial"/>
                          <a:cs typeface="Arial"/>
                          <a:hlinkClick r:id="rId6"/>
                        </a:rPr>
                        <a:t>http://mcas.pearsonsupport.com/released-items/science/</a:t>
                      </a:r>
                      <a:r>
                        <a:rPr lang="en-US" sz="1800">
                          <a:latin typeface="Arial"/>
                          <a:cs typeface="Arial"/>
                        </a:rPr>
                        <a:t> </a:t>
                      </a:r>
                      <a:endParaRPr lang="en-US" sz="18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6025492"/>
                  </a:ext>
                </a:extLst>
              </a:tr>
              <a:tr h="535259">
                <a:tc>
                  <a:txBody>
                    <a:bodyPr/>
                    <a:lstStyle/>
                    <a:p>
                      <a:pPr>
                        <a:spcBef>
                          <a:spcPts val="1200"/>
                        </a:spcBef>
                      </a:pPr>
                      <a:r>
                        <a:rPr lang="en-US" sz="2500" b="0">
                          <a:latin typeface="Arial"/>
                          <a:cs typeface="Arial"/>
                        </a:rPr>
                        <a:t>Practice Tests and Tutorial</a:t>
                      </a:r>
                    </a:p>
                  </a:txBody>
                  <a:tcPr anchor="ctr"/>
                </a:tc>
                <a:tc>
                  <a:txBody>
                    <a:bodyPr/>
                    <a:lstStyle/>
                    <a:p>
                      <a:pPr marL="0" marR="0" lvl="0" indent="0" algn="l" rtl="0" eaLnBrk="1" fontAlgn="auto" latinLnBrk="0" hangingPunct="1">
                        <a:lnSpc>
                          <a:spcPct val="100000"/>
                        </a:lnSpc>
                        <a:spcBef>
                          <a:spcPts val="1200"/>
                        </a:spcBef>
                        <a:spcAft>
                          <a:spcPts val="0"/>
                        </a:spcAft>
                        <a:buClrTx/>
                        <a:buSzTx/>
                        <a:buFontTx/>
                        <a:buNone/>
                      </a:pPr>
                      <a:r>
                        <a:rPr lang="en-US" sz="1800">
                          <a:latin typeface="Arial"/>
                          <a:cs typeface="Arial"/>
                          <a:hlinkClick r:id="rId7"/>
                        </a:rPr>
                        <a:t>http://mcas.pearsonsupport.com/student/</a:t>
                      </a:r>
                      <a:r>
                        <a:rPr lang="en-US" sz="1800">
                          <a:latin typeface="Arial"/>
                          <a:cs typeface="Arial"/>
                        </a:rPr>
                        <a:t> </a:t>
                      </a:r>
                      <a:endParaRPr lang="en-US" sz="18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678207763"/>
                  </a:ext>
                </a:extLst>
              </a:tr>
              <a:tr h="532257">
                <a:tc>
                  <a:txBody>
                    <a:bodyPr/>
                    <a:lstStyle/>
                    <a:p>
                      <a:pPr>
                        <a:spcBef>
                          <a:spcPts val="1200"/>
                        </a:spcBef>
                      </a:pPr>
                      <a:r>
                        <a:rPr lang="en-US" sz="2500" b="0">
                          <a:latin typeface="Arial"/>
                          <a:cs typeface="Arial"/>
                        </a:rPr>
                        <a:t>MCAS Training Page</a:t>
                      </a:r>
                    </a:p>
                  </a:txBody>
                  <a:tcPr anchor="ctr"/>
                </a:tc>
                <a:tc>
                  <a:txBody>
                    <a:bodyPr/>
                    <a:lstStyle/>
                    <a:p>
                      <a:pPr marL="0" marR="0" lvl="0" indent="0" algn="l" rtl="0" eaLnBrk="1" fontAlgn="auto" latinLnBrk="0" hangingPunct="1">
                        <a:lnSpc>
                          <a:spcPct val="100000"/>
                        </a:lnSpc>
                        <a:spcBef>
                          <a:spcPts val="1200"/>
                        </a:spcBef>
                        <a:spcAft>
                          <a:spcPts val="0"/>
                        </a:spcAft>
                        <a:buClrTx/>
                        <a:buSzTx/>
                        <a:buFontTx/>
                        <a:buNone/>
                      </a:pPr>
                      <a:r>
                        <a:rPr lang="en-US" sz="1800" dirty="0">
                          <a:latin typeface="Arial" panose="020B0604020202020204" pitchFamily="34" charset="0"/>
                          <a:cs typeface="Arial" panose="020B0604020202020204" pitchFamily="34" charset="0"/>
                          <a:hlinkClick r:id="rId8"/>
                        </a:rPr>
                        <a:t>https://www.doe.mass.edu/mcas/training.html</a:t>
                      </a:r>
                      <a:r>
                        <a:rPr lang="en-US" sz="1800" dirty="0">
                          <a:latin typeface="Arial" panose="020B0604020202020204" pitchFamily="34" charset="0"/>
                          <a:cs typeface="Arial" panose="020B0604020202020204" pitchFamily="34" charset="0"/>
                        </a:rPr>
                        <a:t> </a:t>
                      </a:r>
                    </a:p>
                  </a:txBody>
                  <a:tcPr anchor="ctr"/>
                </a:tc>
                <a:extLst>
                  <a:ext uri="{0D108BD9-81ED-4DB2-BD59-A6C34878D82A}">
                    <a16:rowId xmlns:a16="http://schemas.microsoft.com/office/drawing/2014/main" val="1409073014"/>
                  </a:ext>
                </a:extLst>
              </a:tr>
              <a:tr h="532257">
                <a:tc>
                  <a:txBody>
                    <a:bodyPr/>
                    <a:lstStyle/>
                    <a:p>
                      <a:pPr>
                        <a:spcBef>
                          <a:spcPts val="1200"/>
                        </a:spcBef>
                      </a:pPr>
                      <a:r>
                        <a:rPr lang="en-US" sz="2500" b="0" dirty="0">
                          <a:latin typeface="Arial"/>
                          <a:cs typeface="Arial"/>
                        </a:rPr>
                        <a:t>G5 and G8 STE Assessment Pilot</a:t>
                      </a:r>
                    </a:p>
                  </a:txBody>
                  <a:tcPr anchor="ctr"/>
                </a:tc>
                <a:tc>
                  <a:txBody>
                    <a:bodyPr/>
                    <a:lstStyle/>
                    <a:p>
                      <a:pPr marL="0" marR="0" lvl="0" indent="0" algn="l" rtl="0" eaLnBrk="1" fontAlgn="auto" latinLnBrk="0" hangingPunct="1">
                        <a:lnSpc>
                          <a:spcPct val="100000"/>
                        </a:lnSpc>
                        <a:spcBef>
                          <a:spcPts val="1200"/>
                        </a:spcBef>
                        <a:spcAft>
                          <a:spcPts val="0"/>
                        </a:spcAft>
                        <a:buClrTx/>
                        <a:buSzTx/>
                        <a:buFontTx/>
                        <a:buNone/>
                      </a:pPr>
                      <a:r>
                        <a:rPr lang="en-US" sz="1800" dirty="0">
                          <a:latin typeface="Arial" panose="020B0604020202020204" pitchFamily="34" charset="0"/>
                          <a:cs typeface="Arial" panose="020B0604020202020204" pitchFamily="34" charset="0"/>
                          <a:hlinkClick r:id="rId9"/>
                        </a:rPr>
                        <a:t>https://www.doe.mass.edu/mcas/tdd/ste-assess-pilot/default.html</a:t>
                      </a: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73660345"/>
                  </a:ext>
                </a:extLst>
              </a:tr>
            </a:tbl>
          </a:graphicData>
        </a:graphic>
      </p:graphicFrame>
    </p:spTree>
    <p:extLst>
      <p:ext uri="{BB962C8B-B14F-4D97-AF65-F5344CB8AC3E}">
        <p14:creationId xmlns:p14="http://schemas.microsoft.com/office/powerpoint/2010/main" val="10173824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400"/>
              <a:t>Contact Information</a:t>
            </a:r>
          </a:p>
        </p:txBody>
      </p:sp>
      <p:sp>
        <p:nvSpPr>
          <p:cNvPr id="4" name="Text Placeholder 2">
            <a:extLst>
              <a:ext uri="{FF2B5EF4-FFF2-40B4-BE49-F238E27FC236}">
                <a16:creationId xmlns:a16="http://schemas.microsoft.com/office/drawing/2014/main" id="{27EBA41F-8C92-4452-A668-99F7538BDEFA}"/>
              </a:ext>
            </a:extLst>
          </p:cNvPr>
          <p:cNvSpPr>
            <a:spLocks noGrp="1"/>
          </p:cNvSpPr>
          <p:nvPr>
            <p:ph type="body" idx="1"/>
          </p:nvPr>
        </p:nvSpPr>
        <p:spPr>
          <a:xfrm>
            <a:off x="600807" y="1219200"/>
            <a:ext cx="10990385" cy="4747845"/>
          </a:xfrm>
        </p:spPr>
        <p:txBody>
          <a:bodyPr>
            <a:normAutofit lnSpcReduction="10000"/>
          </a:bodyPr>
          <a:lstStyle/>
          <a:p>
            <a:pPr>
              <a:spcBef>
                <a:spcPts val="600"/>
              </a:spcBef>
              <a:spcAft>
                <a:spcPts val="600"/>
              </a:spcAft>
            </a:pPr>
            <a:r>
              <a:rPr lang="en-US" sz="3000" b="1"/>
              <a:t>DESE Office of Student Assessment </a:t>
            </a:r>
            <a:r>
              <a:rPr lang="en-US" sz="3000"/>
              <a:t>for policy questions (e.g., test designs, accommodations)</a:t>
            </a:r>
          </a:p>
          <a:p>
            <a:pPr marL="457200" indent="-457200">
              <a:spcBef>
                <a:spcPts val="600"/>
              </a:spcBef>
              <a:spcAft>
                <a:spcPts val="600"/>
              </a:spcAft>
              <a:buFont typeface="Arial" panose="020B0604020202020204" pitchFamily="34" charset="0"/>
              <a:buChar char="•"/>
            </a:pPr>
            <a:r>
              <a:rPr lang="en-US" sz="3000"/>
              <a:t>Web: </a:t>
            </a:r>
            <a:r>
              <a:rPr lang="en-US" altLang="en-US" sz="3000">
                <a:solidFill>
                  <a:srgbClr val="101D35"/>
                </a:solidFill>
                <a:hlinkClick r:id="rId3"/>
              </a:rPr>
              <a:t>www.doe.mass.edu/mcas</a:t>
            </a:r>
            <a:r>
              <a:rPr lang="en-US" altLang="en-US" sz="3000">
                <a:solidFill>
                  <a:srgbClr val="101D35"/>
                </a:solidFill>
              </a:rPr>
              <a:t> </a:t>
            </a:r>
          </a:p>
          <a:p>
            <a:pPr marL="457200" indent="-457200">
              <a:spcBef>
                <a:spcPts val="600"/>
              </a:spcBef>
              <a:spcAft>
                <a:spcPts val="600"/>
              </a:spcAft>
              <a:buFont typeface="Arial" panose="020B0604020202020204" pitchFamily="34" charset="0"/>
              <a:buChar char="•"/>
            </a:pPr>
            <a:r>
              <a:rPr lang="en-US" sz="3000"/>
              <a:t>Email: </a:t>
            </a:r>
            <a:r>
              <a:rPr lang="en-US" altLang="en-US" sz="3000">
                <a:solidFill>
                  <a:srgbClr val="101D35"/>
                </a:solidFill>
                <a:hlinkClick r:id="rId4"/>
              </a:rPr>
              <a:t>mcas@doe.mass.edu</a:t>
            </a:r>
            <a:endParaRPr lang="en-US" altLang="en-US" sz="3000">
              <a:solidFill>
                <a:srgbClr val="101D35"/>
              </a:solidFill>
            </a:endParaRPr>
          </a:p>
          <a:p>
            <a:pPr marL="457200" indent="-457200">
              <a:spcBef>
                <a:spcPts val="600"/>
              </a:spcBef>
              <a:spcAft>
                <a:spcPts val="600"/>
              </a:spcAft>
              <a:buFont typeface="Arial" panose="020B0604020202020204" pitchFamily="34" charset="0"/>
              <a:buChar char="•"/>
            </a:pPr>
            <a:r>
              <a:rPr lang="en-US" sz="3000"/>
              <a:t>Phone: </a:t>
            </a:r>
            <a:r>
              <a:rPr lang="en-US" altLang="en-US" sz="3000">
                <a:solidFill>
                  <a:srgbClr val="101D35"/>
                </a:solidFill>
              </a:rPr>
              <a:t>781-338-3625</a:t>
            </a:r>
            <a:endParaRPr lang="en-US" sz="3000"/>
          </a:p>
          <a:p>
            <a:pPr>
              <a:spcBef>
                <a:spcPts val="600"/>
              </a:spcBef>
              <a:spcAft>
                <a:spcPts val="600"/>
              </a:spcAft>
            </a:pPr>
            <a:endParaRPr lang="en-US" sz="3000"/>
          </a:p>
          <a:p>
            <a:pPr>
              <a:spcBef>
                <a:spcPts val="600"/>
              </a:spcBef>
              <a:spcAft>
                <a:spcPts val="600"/>
              </a:spcAft>
            </a:pPr>
            <a:r>
              <a:rPr lang="en-US" sz="3000" b="1"/>
              <a:t>MCAS Service Center</a:t>
            </a:r>
          </a:p>
          <a:p>
            <a:pPr marL="457200" indent="-457200">
              <a:spcBef>
                <a:spcPts val="600"/>
              </a:spcBef>
              <a:spcAft>
                <a:spcPts val="600"/>
              </a:spcAft>
              <a:buFont typeface="Arial" panose="020B0604020202020204" pitchFamily="34" charset="0"/>
              <a:buChar char="•"/>
            </a:pPr>
            <a:r>
              <a:rPr lang="en-US" sz="3000"/>
              <a:t>Web: </a:t>
            </a:r>
            <a:r>
              <a:rPr lang="en-US" sz="3000">
                <a:hlinkClick r:id="rId5"/>
              </a:rPr>
              <a:t>http://mcasservicecenter.com/</a:t>
            </a:r>
            <a:r>
              <a:rPr lang="en-US" sz="3000" b="1"/>
              <a:t> </a:t>
            </a:r>
            <a:endParaRPr lang="en-US" sz="3000"/>
          </a:p>
          <a:p>
            <a:pPr marL="457200" indent="-457200">
              <a:spcBef>
                <a:spcPts val="600"/>
              </a:spcBef>
              <a:spcAft>
                <a:spcPts val="600"/>
              </a:spcAft>
              <a:buFont typeface="Arial" panose="020B0604020202020204" pitchFamily="34" charset="0"/>
              <a:buChar char="•"/>
            </a:pPr>
            <a:r>
              <a:rPr lang="en-US" sz="3000"/>
              <a:t>Phone: </a:t>
            </a:r>
            <a:r>
              <a:rPr lang="en-US" sz="3000">
                <a:solidFill>
                  <a:srgbClr val="000000"/>
                </a:solidFill>
                <a:effectLst/>
                <a:ea typeface="Times New Roman" panose="02020603050405020304" pitchFamily="18" charset="0"/>
              </a:rPr>
              <a:t>1-800-737-5103</a:t>
            </a:r>
            <a:endParaRPr lang="en-US" sz="3000"/>
          </a:p>
        </p:txBody>
      </p:sp>
    </p:spTree>
    <p:extLst>
      <p:ext uri="{BB962C8B-B14F-4D97-AF65-F5344CB8AC3E}">
        <p14:creationId xmlns:p14="http://schemas.microsoft.com/office/powerpoint/2010/main" val="40112816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26A379-9BA6-214B-8965-61F91AD886C8}"/>
              </a:ext>
            </a:extLst>
          </p:cNvPr>
          <p:cNvSpPr>
            <a:spLocks noGrp="1"/>
          </p:cNvSpPr>
          <p:nvPr>
            <p:ph type="title"/>
          </p:nvPr>
        </p:nvSpPr>
        <p:spPr>
          <a:xfrm>
            <a:off x="838200" y="2882157"/>
            <a:ext cx="10515600" cy="1093686"/>
          </a:xfrm>
        </p:spPr>
        <p:txBody>
          <a:bodyPr/>
          <a:lstStyle/>
          <a:p>
            <a:r>
              <a:rPr lang="en-US" b="1"/>
              <a:t>THANK YOU</a:t>
            </a:r>
          </a:p>
        </p:txBody>
      </p:sp>
      <p:pic>
        <p:nvPicPr>
          <p:cNvPr id="6" name="Picture Placeholder 5" descr="Student Assessment Services Logo">
            <a:extLst>
              <a:ext uri="{FF2B5EF4-FFF2-40B4-BE49-F238E27FC236}">
                <a16:creationId xmlns:a16="http://schemas.microsoft.com/office/drawing/2014/main" id="{953CA1D1-D1BA-0B30-C5D7-04E7D788006F}"/>
              </a:ext>
            </a:extLst>
          </p:cNvPr>
          <p:cNvPicPr>
            <a:picLocks noChangeAspect="1"/>
          </p:cNvPicPr>
          <p:nvPr/>
        </p:nvPicPr>
        <p:blipFill rotWithShape="1">
          <a:blip r:embed="rId3"/>
          <a:srcRect l="28" t="-195" r="-245" b="61318"/>
          <a:stretch/>
        </p:blipFill>
        <p:spPr>
          <a:xfrm>
            <a:off x="838200" y="4238626"/>
            <a:ext cx="8685212" cy="1894732"/>
          </a:xfrm>
          <a:prstGeom prst="rect">
            <a:avLst/>
          </a:prstGeom>
        </p:spPr>
      </p:pic>
    </p:spTree>
    <p:extLst>
      <p:ext uri="{BB962C8B-B14F-4D97-AF65-F5344CB8AC3E}">
        <p14:creationId xmlns:p14="http://schemas.microsoft.com/office/powerpoint/2010/main" val="36505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976697"/>
          </a:xfrm>
        </p:spPr>
        <p:txBody>
          <a:bodyPr>
            <a:normAutofit/>
          </a:bodyPr>
          <a:lstStyle/>
          <a:p>
            <a:r>
              <a:rPr lang="en-US" sz="4400" dirty="0">
                <a:latin typeface="Arial"/>
                <a:cs typeface="Arial"/>
              </a:rPr>
              <a:t>Things </a:t>
            </a:r>
            <a:r>
              <a:rPr lang="en-US" sz="4400" u="sng" dirty="0">
                <a:latin typeface="Arial"/>
                <a:cs typeface="Arial"/>
              </a:rPr>
              <a:t>Not</a:t>
            </a:r>
            <a:r>
              <a:rPr lang="en-US" sz="4400" dirty="0">
                <a:latin typeface="Arial"/>
                <a:cs typeface="Arial"/>
              </a:rPr>
              <a:t> Scored on Science Tests</a:t>
            </a:r>
            <a:endParaRPr lang="en-US" sz="4400" dirty="0"/>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0" y="1418492"/>
            <a:ext cx="10307518" cy="4858481"/>
          </a:xfrm>
        </p:spPr>
        <p:txBody>
          <a:bodyPr vert="horz" lIns="91440" tIns="45720" rIns="91440" bIns="45720" rtlCol="0" anchor="t">
            <a:noAutofit/>
          </a:bodyPr>
          <a:lstStyle/>
          <a:p>
            <a:pPr marL="457200" indent="-457200">
              <a:spcBef>
                <a:spcPts val="600"/>
              </a:spcBef>
              <a:spcAft>
                <a:spcPts val="600"/>
              </a:spcAft>
              <a:buFont typeface="Arial" panose="020B0604020202020204" pitchFamily="34" charset="0"/>
              <a:buChar char="•"/>
            </a:pPr>
            <a:r>
              <a:rPr lang="en-US" altLang="en-US" sz="3000" dirty="0">
                <a:latin typeface="Arial"/>
                <a:cs typeface="Arial"/>
              </a:rPr>
              <a:t>Spelling, grammar, and punctuation </a:t>
            </a:r>
            <a:endParaRPr lang="en-US" dirty="0"/>
          </a:p>
          <a:p>
            <a:pPr marL="457200" indent="-457200">
              <a:spcBef>
                <a:spcPts val="600"/>
              </a:spcBef>
              <a:spcAft>
                <a:spcPts val="600"/>
              </a:spcAft>
              <a:buFont typeface="Arial" panose="020B0604020202020204" pitchFamily="34" charset="0"/>
              <a:buChar char="•"/>
            </a:pPr>
            <a:r>
              <a:rPr lang="en-US" altLang="en-US" sz="3000" dirty="0">
                <a:latin typeface="Arial"/>
                <a:cs typeface="Arial"/>
              </a:rPr>
              <a:t>Above grade-level misconceptions</a:t>
            </a:r>
          </a:p>
          <a:p>
            <a:pPr marL="457200" indent="-457200">
              <a:spcBef>
                <a:spcPts val="600"/>
              </a:spcBef>
              <a:spcAft>
                <a:spcPts val="600"/>
              </a:spcAft>
              <a:buFont typeface="Arial" panose="020B0604020202020204" pitchFamily="34" charset="0"/>
              <a:buChar char="•"/>
            </a:pPr>
            <a:r>
              <a:rPr lang="en-US" altLang="en-US" sz="3000" dirty="0">
                <a:latin typeface="Arial"/>
                <a:cs typeface="Arial"/>
              </a:rPr>
              <a:t>Extra or irrelevant information (though caution against this)</a:t>
            </a:r>
            <a:endParaRPr lang="en-US" altLang="en-US" sz="3000" dirty="0"/>
          </a:p>
          <a:p>
            <a:pPr marL="457200" indent="-457200">
              <a:spcBef>
                <a:spcPts val="600"/>
              </a:spcBef>
              <a:spcAft>
                <a:spcPts val="600"/>
              </a:spcAft>
              <a:buFont typeface="Arial" panose="020B0604020202020204" pitchFamily="34" charset="0"/>
              <a:buChar char="•"/>
            </a:pPr>
            <a:r>
              <a:rPr lang="en-US" altLang="en-US" sz="3000" dirty="0">
                <a:latin typeface="Arial"/>
                <a:cs typeface="Arial"/>
              </a:rPr>
              <a:t>Using an incorrect calculation from a previous part of an item (typically) </a:t>
            </a:r>
            <a:endParaRPr lang="en-US" altLang="en-US" sz="3000" dirty="0"/>
          </a:p>
        </p:txBody>
      </p:sp>
      <p:pic>
        <p:nvPicPr>
          <p:cNvPr id="1026" name="Picture 2">
            <a:extLst>
              <a:ext uri="{FF2B5EF4-FFF2-40B4-BE49-F238E27FC236}">
                <a16:creationId xmlns:a16="http://schemas.microsoft.com/office/drawing/2014/main" id="{4EE53FE1-D2DE-4E60-B2AA-6D71C2D84F6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938" y="1"/>
            <a:ext cx="1494692" cy="1494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953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383180"/>
            <a:ext cx="10990385" cy="800851"/>
          </a:xfrm>
        </p:spPr>
        <p:txBody>
          <a:bodyPr>
            <a:normAutofit/>
          </a:bodyPr>
          <a:lstStyle/>
          <a:p>
            <a:r>
              <a:rPr lang="en-US" sz="4400" dirty="0"/>
              <a:t>Full Credit</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4031"/>
            <a:ext cx="10037886" cy="4881928"/>
          </a:xfrm>
        </p:spPr>
        <p:txBody>
          <a:bodyPr vert="horz" lIns="91440" tIns="45720" rIns="91440" bIns="45720" rtlCol="0" anchor="t">
            <a:noAutofit/>
          </a:bodyPr>
          <a:lstStyle/>
          <a:p>
            <a:pPr>
              <a:lnSpc>
                <a:spcPct val="90000"/>
              </a:lnSpc>
              <a:spcBef>
                <a:spcPts val="600"/>
              </a:spcBef>
              <a:spcAft>
                <a:spcPts val="600"/>
              </a:spcAft>
            </a:pPr>
            <a:r>
              <a:rPr lang="en-US" altLang="en-US" sz="3000" dirty="0">
                <a:latin typeface="Arial"/>
                <a:cs typeface="Arial"/>
              </a:rPr>
              <a:t>Students who earn full credit:</a:t>
            </a:r>
          </a:p>
          <a:p>
            <a:pPr marL="571500" indent="-571500">
              <a:spcBef>
                <a:spcPts val="600"/>
              </a:spcBef>
              <a:spcAft>
                <a:spcPts val="600"/>
              </a:spcAft>
              <a:buFont typeface="Wingdings" panose="05000000000000000000" pitchFamily="2" charset="2"/>
              <a:buChar char="ü"/>
            </a:pPr>
            <a:r>
              <a:rPr lang="en-US" altLang="en-US" sz="3000" dirty="0">
                <a:latin typeface="Arial"/>
                <a:cs typeface="Arial"/>
              </a:rPr>
              <a:t>Answer all parts</a:t>
            </a:r>
          </a:p>
          <a:p>
            <a:pPr marL="571500" indent="-571500">
              <a:spcBef>
                <a:spcPts val="600"/>
              </a:spcBef>
              <a:spcAft>
                <a:spcPts val="600"/>
              </a:spcAft>
              <a:buFont typeface="Wingdings" panose="05000000000000000000" pitchFamily="2" charset="2"/>
              <a:buChar char="ü"/>
            </a:pPr>
            <a:r>
              <a:rPr lang="en-US" altLang="en-US" sz="3000" dirty="0">
                <a:latin typeface="Arial"/>
                <a:cs typeface="Arial"/>
              </a:rPr>
              <a:t>Apply correct content knowledge and practices</a:t>
            </a:r>
          </a:p>
          <a:p>
            <a:pPr marL="571500" indent="-571500">
              <a:spcBef>
                <a:spcPts val="600"/>
              </a:spcBef>
              <a:spcAft>
                <a:spcPts val="600"/>
              </a:spcAft>
              <a:buFont typeface="Wingdings" panose="05000000000000000000" pitchFamily="2" charset="2"/>
              <a:buChar char="ü"/>
            </a:pPr>
            <a:r>
              <a:rPr lang="en-US" altLang="en-US" sz="3000" dirty="0">
                <a:latin typeface="Arial"/>
                <a:cs typeface="Arial"/>
              </a:rPr>
              <a:t>Follow instructions, such as:</a:t>
            </a:r>
          </a:p>
          <a:p>
            <a:pPr marL="1485900" lvl="2" indent="-571500">
              <a:spcBef>
                <a:spcPts val="600"/>
              </a:spcBef>
              <a:spcAft>
                <a:spcPts val="600"/>
              </a:spcAft>
              <a:buFont typeface="Arial" panose="020B0604020202020204" pitchFamily="34" charset="0"/>
              <a:buChar char="•"/>
            </a:pPr>
            <a:r>
              <a:rPr lang="en-US" altLang="en-US" sz="2400" dirty="0">
                <a:solidFill>
                  <a:schemeClr val="tx1"/>
                </a:solidFill>
                <a:latin typeface="Arial"/>
                <a:cs typeface="Arial"/>
              </a:rPr>
              <a:t>Explaining reasoning </a:t>
            </a:r>
            <a:endParaRPr lang="en-US" altLang="en-US" sz="2400" dirty="0">
              <a:solidFill>
                <a:schemeClr val="tx1"/>
              </a:solidFill>
            </a:endParaRPr>
          </a:p>
          <a:p>
            <a:pPr marL="1485900" lvl="2" indent="-571500">
              <a:spcBef>
                <a:spcPts val="600"/>
              </a:spcBef>
              <a:spcAft>
                <a:spcPts val="600"/>
              </a:spcAft>
              <a:buFont typeface="Arial" panose="020B0604020202020204" pitchFamily="34" charset="0"/>
              <a:buChar char="•"/>
            </a:pPr>
            <a:r>
              <a:rPr lang="en-US" altLang="en-US" sz="2400" dirty="0">
                <a:solidFill>
                  <a:schemeClr val="tx1"/>
                </a:solidFill>
                <a:latin typeface="Arial"/>
                <a:cs typeface="Arial"/>
              </a:rPr>
              <a:t>Analyzing and drawing conclusions based on graphs or data tables</a:t>
            </a:r>
          </a:p>
          <a:p>
            <a:pPr marL="1485900" lvl="2" indent="-571500">
              <a:spcBef>
                <a:spcPts val="600"/>
              </a:spcBef>
              <a:spcAft>
                <a:spcPts val="600"/>
              </a:spcAft>
              <a:buFont typeface="Arial" panose="020B0604020202020204" pitchFamily="34" charset="0"/>
              <a:buChar char="•"/>
            </a:pPr>
            <a:r>
              <a:rPr lang="en-US" altLang="en-US" sz="2400" dirty="0">
                <a:solidFill>
                  <a:schemeClr val="tx1"/>
                </a:solidFill>
                <a:latin typeface="Arial"/>
                <a:cs typeface="Arial"/>
              </a:rPr>
              <a:t>Creating or completing scientific models</a:t>
            </a:r>
            <a:endParaRPr lang="en-US" altLang="en-US" sz="2400" dirty="0">
              <a:solidFill>
                <a:schemeClr val="tx1"/>
              </a:solidFill>
            </a:endParaRPr>
          </a:p>
        </p:txBody>
      </p:sp>
      <p:pic>
        <p:nvPicPr>
          <p:cNvPr id="2050" name="Picture 2">
            <a:extLst>
              <a:ext uri="{FF2B5EF4-FFF2-40B4-BE49-F238E27FC236}">
                <a16:creationId xmlns:a16="http://schemas.microsoft.com/office/drawing/2014/main" id="{0F572494-110D-49AC-A3DA-C9A074723DC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7723" y="-574797"/>
            <a:ext cx="2444261" cy="244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04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400" dirty="0"/>
              <a:t>Scoring Overview: Benchmarking </a:t>
            </a:r>
          </a:p>
        </p:txBody>
      </p:sp>
      <p:sp>
        <p:nvSpPr>
          <p:cNvPr id="4" name="Content Placeholder 1">
            <a:extLst>
              <a:ext uri="{FF2B5EF4-FFF2-40B4-BE49-F238E27FC236}">
                <a16:creationId xmlns:a16="http://schemas.microsoft.com/office/drawing/2014/main" id="{7A86326C-17E1-A4F9-B6B2-A3FBA30FCC00}"/>
              </a:ext>
            </a:extLst>
          </p:cNvPr>
          <p:cNvSpPr txBox="1">
            <a:spLocks/>
          </p:cNvSpPr>
          <p:nvPr/>
        </p:nvSpPr>
        <p:spPr>
          <a:xfrm>
            <a:off x="335952" y="1219200"/>
            <a:ext cx="11715021" cy="480128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90000"/>
              </a:lnSpc>
              <a:spcAft>
                <a:spcPts val="600"/>
              </a:spcAft>
            </a:pPr>
            <a:r>
              <a:rPr lang="en-US" altLang="en-US" sz="3000" dirty="0"/>
              <a:t>Review and discuss the scoring of student responses</a:t>
            </a:r>
          </a:p>
          <a:p>
            <a:pPr eaLnBrk="1" hangingPunct="1">
              <a:lnSpc>
                <a:spcPct val="90000"/>
              </a:lnSpc>
              <a:spcAft>
                <a:spcPts val="600"/>
              </a:spcAft>
            </a:pPr>
            <a:r>
              <a:rPr lang="en-US" altLang="en-US" sz="3000" dirty="0"/>
              <a:t>Adjust detailed scoring notes, which include: </a:t>
            </a:r>
          </a:p>
          <a:p>
            <a:pPr lvl="1">
              <a:spcAft>
                <a:spcPts val="600"/>
              </a:spcAft>
            </a:pPr>
            <a:r>
              <a:rPr lang="en-US" altLang="en-US" sz="3000" dirty="0"/>
              <a:t>Correct responses with associated reasoning/calculations</a:t>
            </a:r>
          </a:p>
          <a:p>
            <a:pPr lvl="1">
              <a:spcAft>
                <a:spcPts val="600"/>
              </a:spcAft>
            </a:pPr>
            <a:r>
              <a:rPr lang="en-US" altLang="en-US" sz="3000" dirty="0"/>
              <a:t>How points are assigned</a:t>
            </a:r>
          </a:p>
          <a:p>
            <a:pPr lvl="1">
              <a:spcAft>
                <a:spcPts val="600"/>
              </a:spcAft>
            </a:pPr>
            <a:r>
              <a:rPr lang="en-US" altLang="en-US" sz="3000" dirty="0"/>
              <a:t>Scoring rules for holistic scoring</a:t>
            </a:r>
          </a:p>
          <a:p>
            <a:pPr eaLnBrk="1" hangingPunct="1">
              <a:lnSpc>
                <a:spcPct val="90000"/>
              </a:lnSpc>
              <a:spcAft>
                <a:spcPts val="600"/>
              </a:spcAft>
            </a:pPr>
            <a:r>
              <a:rPr lang="en-US" altLang="en-US" sz="3000" dirty="0"/>
              <a:t>Training packs are put together, which include:</a:t>
            </a:r>
          </a:p>
          <a:p>
            <a:pPr lvl="1">
              <a:spcAft>
                <a:spcPts val="600"/>
              </a:spcAft>
            </a:pPr>
            <a:r>
              <a:rPr lang="en-US" altLang="en-US" sz="3000" dirty="0"/>
              <a:t>3 “anchor” papers for each score level</a:t>
            </a:r>
          </a:p>
          <a:p>
            <a:pPr lvl="1">
              <a:spcAft>
                <a:spcPts val="600"/>
              </a:spcAft>
            </a:pPr>
            <a:r>
              <a:rPr lang="en-US" altLang="en-US" sz="3000" dirty="0"/>
              <a:t>1+ practice papers for each score level</a:t>
            </a:r>
          </a:p>
          <a:p>
            <a:pPr marL="457200" lvl="1" indent="0">
              <a:buNone/>
            </a:pPr>
            <a:endParaRPr lang="en-US" sz="2800" dirty="0"/>
          </a:p>
          <a:p>
            <a:pPr marL="0" indent="0">
              <a:buNone/>
            </a:pPr>
            <a:endParaRPr lang="en-US" dirty="0"/>
          </a:p>
          <a:p>
            <a:pPr lvl="1">
              <a:spcBef>
                <a:spcPts val="200"/>
              </a:spcBef>
              <a:spcAft>
                <a:spcPts val="200"/>
              </a:spcAft>
            </a:pPr>
            <a:endParaRPr lang="en-US" sz="2000" dirty="0"/>
          </a:p>
        </p:txBody>
      </p:sp>
      <p:pic>
        <p:nvPicPr>
          <p:cNvPr id="3076" name="Picture 4">
            <a:extLst>
              <a:ext uri="{FF2B5EF4-FFF2-40B4-BE49-F238E27FC236}">
                <a16:creationId xmlns:a16="http://schemas.microsoft.com/office/drawing/2014/main" id="{61D2CE4E-E815-4F36-A939-D669525811F0}"/>
              </a:ext>
              <a:ext uri="{C183D7F6-B498-43B3-948B-1728B52AA6E4}">
                <adec:decorative xmlns:adec="http://schemas.microsoft.com/office/drawing/2017/decorative" val="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6365" y="82061"/>
            <a:ext cx="1325815" cy="1325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746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fontScale="90000"/>
          </a:bodyPr>
          <a:lstStyle/>
          <a:p>
            <a:r>
              <a:rPr lang="en-US" sz="4400">
                <a:latin typeface="Arial"/>
                <a:cs typeface="Arial"/>
              </a:rPr>
              <a:t>Scoring Overview: How Responses are Scored</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4747845"/>
          </a:xfrm>
        </p:spPr>
        <p:txBody>
          <a:bodyPr vert="horz" lIns="91440" tIns="45720" rIns="91440" bIns="45720" rtlCol="0" anchor="t">
            <a:normAutofit fontScale="85000" lnSpcReduction="10000"/>
          </a:bodyPr>
          <a:lstStyle/>
          <a:p>
            <a:pPr marL="457200" indent="-457200">
              <a:spcAft>
                <a:spcPts val="600"/>
              </a:spcAft>
              <a:buFont typeface="Arial" panose="020B0604020202020204" pitchFamily="34" charset="0"/>
              <a:buChar char="•"/>
            </a:pPr>
            <a:r>
              <a:rPr lang="en-US" altLang="en-US" sz="3000">
                <a:latin typeface="Arial"/>
                <a:cs typeface="Arial"/>
              </a:rPr>
              <a:t>Scoring leaders/scorers have content expertise, including college-level courses for the assigned test</a:t>
            </a:r>
            <a:endParaRPr lang="en-US" altLang="en-US" sz="3000"/>
          </a:p>
          <a:p>
            <a:pPr marL="457200" indent="-457200">
              <a:spcAft>
                <a:spcPts val="600"/>
              </a:spcAft>
              <a:buFont typeface="Arial" panose="020B0604020202020204" pitchFamily="34" charset="0"/>
              <a:buChar char="•"/>
            </a:pPr>
            <a:r>
              <a:rPr lang="en-US" sz="3000">
                <a:latin typeface="Arial"/>
                <a:cs typeface="Arial"/>
              </a:rPr>
              <a:t>Before scoring each question, every scorer must: </a:t>
            </a:r>
            <a:endParaRPr lang="en-US" sz="3000"/>
          </a:p>
          <a:p>
            <a:pPr marL="914400" lvl="1" indent="-457200">
              <a:spcAft>
                <a:spcPts val="600"/>
              </a:spcAft>
              <a:buFont typeface="Arial" panose="020B0604020202020204" pitchFamily="34" charset="0"/>
              <a:buChar char="•"/>
            </a:pPr>
            <a:r>
              <a:rPr lang="en-US" sz="3000">
                <a:solidFill>
                  <a:schemeClr val="tx1"/>
                </a:solidFill>
                <a:latin typeface="Arial"/>
                <a:cs typeface="Arial"/>
              </a:rPr>
              <a:t>Participate in a detailed training on how to score the responses</a:t>
            </a:r>
          </a:p>
          <a:p>
            <a:pPr marL="914400" lvl="1" indent="-457200">
              <a:spcAft>
                <a:spcPts val="600"/>
              </a:spcAft>
              <a:buFont typeface="Arial" panose="020B0604020202020204" pitchFamily="34" charset="0"/>
              <a:buChar char="•"/>
            </a:pPr>
            <a:r>
              <a:rPr lang="en-US" sz="3000">
                <a:solidFill>
                  <a:schemeClr val="tx1"/>
                </a:solidFill>
                <a:latin typeface="Arial"/>
                <a:cs typeface="Arial"/>
              </a:rPr>
              <a:t>Satisfactorily score a qualification set made up of actual student responses</a:t>
            </a:r>
            <a:endParaRPr lang="en-US" sz="3000">
              <a:solidFill>
                <a:schemeClr val="tx1"/>
              </a:solidFill>
            </a:endParaRPr>
          </a:p>
          <a:p>
            <a:pPr marL="457200" indent="-457200">
              <a:spcAft>
                <a:spcPts val="600"/>
              </a:spcAft>
              <a:buFont typeface="Arial" panose="020B0604020202020204" pitchFamily="34" charset="0"/>
              <a:buChar char="•"/>
            </a:pPr>
            <a:r>
              <a:rPr lang="en-US" altLang="en-US" sz="3000">
                <a:latin typeface="Arial"/>
                <a:cs typeface="Arial"/>
              </a:rPr>
              <a:t>Embedded responses and read-behinds by scoring leaders are used to monitor a scorer's performance and </a:t>
            </a:r>
            <a:r>
              <a:rPr lang="en-US" sz="3000">
                <a:latin typeface="Arial"/>
                <a:cs typeface="Arial"/>
              </a:rPr>
              <a:t>ensure scoring accuracy</a:t>
            </a:r>
          </a:p>
          <a:p>
            <a:pPr marL="457200" indent="-457200">
              <a:spcAft>
                <a:spcPts val="600"/>
              </a:spcAft>
              <a:buFont typeface="Arial" panose="020B0604020202020204" pitchFamily="34" charset="0"/>
              <a:buChar char="•"/>
            </a:pPr>
            <a:r>
              <a:rPr lang="en-US" sz="3000">
                <a:latin typeface="Arial"/>
                <a:cs typeface="Arial"/>
              </a:rPr>
              <a:t>All high school responses are scored by two scorers</a:t>
            </a:r>
          </a:p>
          <a:p>
            <a:pPr marL="457200" indent="-457200">
              <a:spcAft>
                <a:spcPts val="600"/>
              </a:spcAft>
              <a:buFont typeface="Arial" panose="020B0604020202020204" pitchFamily="34" charset="0"/>
              <a:buChar char="•"/>
            </a:pPr>
            <a:r>
              <a:rPr lang="en-US" sz="3000">
                <a:latin typeface="Arial"/>
                <a:cs typeface="Arial"/>
              </a:rPr>
              <a:t>Gr. 5 and 8 Tests: Approximately 25-30% of responses are scored by two scorers</a:t>
            </a:r>
          </a:p>
        </p:txBody>
      </p:sp>
    </p:spTree>
    <p:extLst>
      <p:ext uri="{BB962C8B-B14F-4D97-AF65-F5344CB8AC3E}">
        <p14:creationId xmlns:p14="http://schemas.microsoft.com/office/powerpoint/2010/main" val="2375243391"/>
      </p:ext>
    </p:extLst>
  </p:cSld>
  <p:clrMapOvr>
    <a:masterClrMapping/>
  </p:clrMapOvr>
  <mc:AlternateContent xmlns:mc="http://schemas.openxmlformats.org/markup-compatibility/2006" xmlns:p14="http://schemas.microsoft.com/office/powerpoint/2010/main">
    <mc:Choice Requires="p14">
      <p:transition spd="slow" p14:dur="2000" advTm="64027"/>
    </mc:Choice>
    <mc:Fallback xmlns="">
      <p:transition spd="slow" advTm="6402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1492612" cy="1132224"/>
          </a:xfrm>
        </p:spPr>
        <p:txBody>
          <a:bodyPr>
            <a:noAutofit/>
          </a:bodyPr>
          <a:lstStyle/>
          <a:p>
            <a:r>
              <a:rPr lang="en-US" sz="4400">
                <a:latin typeface="Arial"/>
                <a:cs typeface="Arial"/>
              </a:rPr>
              <a:t>Constructed Response Scoring Training and Practice</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758462"/>
            <a:ext cx="10990385" cy="3748257"/>
          </a:xfrm>
        </p:spPr>
        <p:txBody>
          <a:bodyPr>
            <a:noAutofit/>
          </a:bodyPr>
          <a:lstStyle/>
          <a:p>
            <a:pPr marL="514350" indent="-514350">
              <a:lnSpc>
                <a:spcPct val="110000"/>
              </a:lnSpc>
              <a:spcBef>
                <a:spcPts val="600"/>
              </a:spcBef>
              <a:spcAft>
                <a:spcPts val="600"/>
              </a:spcAft>
              <a:buFont typeface="+mj-lt"/>
              <a:buAutoNum type="arabicPeriod"/>
            </a:pPr>
            <a:r>
              <a:rPr lang="en-US" altLang="en-US" sz="3000"/>
              <a:t>Question, score guide, and scoring notes review</a:t>
            </a:r>
          </a:p>
          <a:p>
            <a:pPr marL="514350" indent="-514350">
              <a:lnSpc>
                <a:spcPct val="110000"/>
              </a:lnSpc>
              <a:spcBef>
                <a:spcPts val="600"/>
              </a:spcBef>
              <a:spcAft>
                <a:spcPts val="600"/>
              </a:spcAft>
              <a:buFont typeface="+mj-lt"/>
              <a:buAutoNum type="arabicPeriod"/>
            </a:pPr>
            <a:r>
              <a:rPr lang="en-US" altLang="en-US" sz="3000"/>
              <a:t>Anchor papers </a:t>
            </a:r>
          </a:p>
          <a:p>
            <a:pPr marL="514350" indent="-514350">
              <a:lnSpc>
                <a:spcPct val="110000"/>
              </a:lnSpc>
              <a:spcBef>
                <a:spcPts val="600"/>
              </a:spcBef>
              <a:spcAft>
                <a:spcPts val="600"/>
              </a:spcAft>
              <a:buFont typeface="+mj-lt"/>
              <a:buAutoNum type="arabicPeriod"/>
            </a:pPr>
            <a:r>
              <a:rPr lang="en-US" sz="3000"/>
              <a:t>Individual scoring of student responses</a:t>
            </a:r>
          </a:p>
        </p:txBody>
      </p:sp>
    </p:spTree>
    <p:extLst>
      <p:ext uri="{BB962C8B-B14F-4D97-AF65-F5344CB8AC3E}">
        <p14:creationId xmlns:p14="http://schemas.microsoft.com/office/powerpoint/2010/main" val="2479463485"/>
      </p:ext>
    </p:extLst>
  </p:cSld>
  <p:clrMapOvr>
    <a:masterClrMapping/>
  </p:clrMapOvr>
  <mc:AlternateContent xmlns:mc="http://schemas.openxmlformats.org/markup-compatibility/2006" xmlns:p14="http://schemas.microsoft.com/office/powerpoint/2010/main">
    <mc:Choice Requires="p14">
      <p:transition spd="slow" p14:dur="2000" advTm="30475"/>
    </mc:Choice>
    <mc:Fallback xmlns="">
      <p:transition spd="slow" advTm="3047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69.7|19|20.6|31.3|4.9|7|5.4|26"/>
</p:tagLst>
</file>

<file path=ppt/tags/tag2.xml><?xml version="1.0" encoding="utf-8"?>
<p:tagLst xmlns:a="http://schemas.openxmlformats.org/drawingml/2006/main" xmlns:r="http://schemas.openxmlformats.org/officeDocument/2006/relationships" xmlns:p="http://schemas.openxmlformats.org/presentationml/2006/main">
  <p:tag name="TIMING" val="|12.4|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5FB14DB3FE6C4CA721D3340365D5E8" ma:contentTypeVersion="37" ma:contentTypeDescription="Create a new document." ma:contentTypeScope="" ma:versionID="86df65be89a453858224e75096edd462">
  <xsd:schema xmlns:xsd="http://www.w3.org/2001/XMLSchema" xmlns:xs="http://www.w3.org/2001/XMLSchema" xmlns:p="http://schemas.microsoft.com/office/2006/metadata/properties" xmlns:ns2="1d01d358-fb5c-480b-94c0-87be6b23463f" xmlns:ns3="0dca7aa4-7fee-4083-94e1-2adc3ae970bc" targetNamespace="http://schemas.microsoft.com/office/2006/metadata/properties" ma:root="true" ma:fieldsID="daf3c718f282ff3c0c8542d067b2b676" ns2:_="" ns3:_="">
    <xsd:import namespace="1d01d358-fb5c-480b-94c0-87be6b23463f"/>
    <xsd:import namespace="0dca7aa4-7fee-4083-94e1-2adc3ae970bc"/>
    <xsd:element name="properties">
      <xsd:complexType>
        <xsd:sequence>
          <xsd:element name="documentManagement">
            <xsd:complexType>
              <xsd:all>
                <xsd:element ref="ns2:Category0" minOccurs="0"/>
                <xsd:element ref="ns2:Category" minOccurs="0"/>
                <xsd:element ref="ns2:Meeting_x0020_Name" minOccurs="0"/>
                <xsd:element ref="ns2:Admin_x0020_Year" minOccurs="0"/>
                <xsd:element ref="ns2:Date" minOccurs="0"/>
                <xsd:element ref="ns2:File_x0020_Status" minOccurs="0"/>
                <xsd:element ref="ns2:Required_x0020_Document"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Metadata" minOccurs="0"/>
                <xsd:element ref="ns2:Archive" minOccurs="0"/>
                <xsd:element ref="ns2:Approval_x0020_Record"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1d358-fb5c-480b-94c0-87be6b23463f" elementFormDefault="qualified">
    <xsd:import namespace="http://schemas.microsoft.com/office/2006/documentManagement/types"/>
    <xsd:import namespace="http://schemas.microsoft.com/office/infopath/2007/PartnerControls"/>
    <xsd:element name="Category0" ma:index="2" nillable="true" ma:displayName="Category" ma:default="To be assigned" ma:format="Dropdown" ma:internalName="Category0">
      <xsd:simpleType>
        <xsd:restriction base="dms:Choice">
          <xsd:enumeration value="Content/ABBI Support"/>
          <xsd:enumeration value="Contracts"/>
          <xsd:enumeration value="Forms"/>
          <xsd:enumeration value="IT Docs"/>
          <xsd:enumeration value="Manuals and Trainings"/>
          <xsd:enumeration value="MCAS Project Documentation"/>
          <xsd:enumeration value="MCAS Support Page"/>
          <xsd:enumeration value="PearsonAccess Next/Test Nav"/>
          <xsd:enumeration value="Psychometrics"/>
          <xsd:enumeration value="Resource Center"/>
          <xsd:enumeration value="Reporting"/>
          <xsd:enumeration value="Scoring"/>
          <xsd:enumeration value="Service Center"/>
          <xsd:enumeration value="System Integration"/>
          <xsd:enumeration value="Team Information"/>
          <xsd:enumeration value="To be assigned"/>
        </xsd:restriction>
      </xsd:simpleType>
    </xsd:element>
    <xsd:element name="Category" ma:index="3" nillable="true" ma:displayName="Document Type" ma:description="Document Type" ma:format="Dropdown" ma:indexed="true" ma:internalName="Category">
      <xsd:simpleType>
        <xsd:restriction base="dms:Choice">
          <xsd:enumeration value="Change Requests"/>
          <xsd:enumeration value="Checklists"/>
          <xsd:enumeration value="Customer Deliverables"/>
          <xsd:enumeration value="Customer Satisfaction Surveys"/>
          <xsd:enumeration value="Lessons Learned"/>
          <xsd:enumeration value="Links"/>
          <xsd:enumeration value="Meeting Minutes"/>
          <xsd:enumeration value="Post Project/Phase End"/>
          <xsd:enumeration value="Presentations"/>
          <xsd:enumeration value="Project Management"/>
          <xsd:enumeration value="Project Specifications"/>
          <xsd:enumeration value="Requirements"/>
          <xsd:enumeration value="Schedules"/>
          <xsd:enumeration value="Scope"/>
          <xsd:enumeration value="Templates"/>
          <xsd:enumeration value="Tools"/>
          <xsd:enumeration value="Tracking"/>
          <xsd:enumeration value="Waivers"/>
          <xsd:enumeration value="Work Instructions"/>
        </xsd:restriction>
      </xsd:simpleType>
    </xsd:element>
    <xsd:element name="Meeting_x0020_Name" ma:index="4" nillable="true" ma:displayName="Meeting Name" ma:format="Dropdown" ma:indexed="true" ma:internalName="Meeting_x0020_Name">
      <xsd:simpleType>
        <xsd:union memberTypes="dms:Text">
          <xsd:simpleType>
            <xsd:restriction base="dms:Choice">
              <xsd:enumeration value="Assistive Technology Web Extension"/>
              <xsd:enumeration value="Content"/>
              <xsd:enumeration value="Cross Functional"/>
              <xsd:enumeration value="Forms"/>
              <xsd:enumeration value="Leadership w/Cognia"/>
              <xsd:enumeration value="Leadership w/DESE"/>
              <xsd:enumeration value="MA Monthly Management Meeting"/>
              <xsd:enumeration value="MCAS and RICAS Internal Team"/>
              <xsd:enumeration value="MCAS Risks and Issues Review"/>
              <xsd:enumeration value="Online Administration and Testing"/>
              <xsd:enumeration value="Production w/Cognia"/>
              <xsd:enumeration value="Production w/DESE"/>
              <xsd:enumeration value="Psychometrics w/Cognia"/>
              <xsd:enumeration value="Psychometrics w/DESE"/>
              <xsd:enumeration value="Remote Proctor Pilot"/>
              <xsd:enumeration value="Reporting w/DESE"/>
              <xsd:enumeration value="RI Monthly Management Meeting"/>
              <xsd:enumeration value="RICAS"/>
              <xsd:enumeration value="SCM Team"/>
              <xsd:enumeration value="Scoring w/Cognia"/>
              <xsd:enumeration value="Scoring w/DESE"/>
              <xsd:enumeration value="Systems Integration"/>
            </xsd:restriction>
          </xsd:simpleType>
        </xsd:union>
      </xsd:simpleType>
    </xsd:element>
    <xsd:element name="Admin_x0020_Year" ma:index="5" nillable="true" ma:displayName="Admin Year" ma:default="2020" ma:internalName="Admin_x0020_Year">
      <xsd:complexType>
        <xsd:complexContent>
          <xsd:extension base="dms:MultiChoice">
            <xsd:sequence>
              <xsd:element name="Value" maxOccurs="unbounded" minOccurs="0" nillable="true">
                <xsd:simpleType>
                  <xsd:restriction base="dms:Choice">
                    <xsd:enumeration value="2019"/>
                    <xsd:enumeration value="2020"/>
                    <xsd:enumeration value="2021"/>
                  </xsd:restriction>
                </xsd:simpleType>
              </xsd:element>
            </xsd:sequence>
          </xsd:extension>
        </xsd:complexContent>
      </xsd:complexType>
    </xsd:element>
    <xsd:element name="Date" ma:index="6" nillable="true" ma:displayName="Date" ma:format="DateOnly" ma:indexed="true" ma:internalName="Date">
      <xsd:simpleType>
        <xsd:restriction base="dms:DateTime"/>
      </xsd:simpleType>
    </xsd:element>
    <xsd:element name="File_x0020_Status" ma:index="7" nillable="true" ma:displayName="File Status" ma:default="Draft" ma:format="Dropdown" ma:internalName="File_x0020_Status">
      <xsd:simpleType>
        <xsd:restriction base="dms:Choice">
          <xsd:enumeration value="Archive"/>
          <xsd:enumeration value="Baselined"/>
          <xsd:enumeration value="Delivered"/>
          <xsd:enumeration value="Draft"/>
        </xsd:restriction>
      </xsd:simpleType>
    </xsd:element>
    <xsd:element name="Required_x0020_Document" ma:index="8" nillable="true" ma:displayName="Required Document" ma:description="PR-00044 Deliverable - this column is draft" ma:format="Dropdown" ma:indexed="true" ma:internalName="Required_x0020_Document">
      <xsd:simpleType>
        <xsd:restriction base="dms:Choice">
          <xsd:enumeration value="Business Requirements Document (BRD)"/>
          <xsd:enumeration value="PR-00003 Risk Management Procedure"/>
          <xsd:enumeration value="Customer Satisfaction Surveys"/>
          <xsd:enumeration value="Lessons Learned"/>
          <xsd:enumeration value="Project Management Plan"/>
        </xsd:restriction>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Metadata" ma:index="17" nillable="true" ma:displayName="MediaServiceMetadata" ma:hidden="true" ma:internalName="MediaServiceMetadata" ma:readOnly="true">
      <xsd:simpleType>
        <xsd:restriction base="dms:Note"/>
      </xsd:simpleType>
    </xsd:element>
    <xsd:element name="Archive" ma:index="21" nillable="true" ma:displayName="Archive" ma:default="0" ma:internalName="Archive">
      <xsd:simpleType>
        <xsd:restriction base="dms:Boolean"/>
      </xsd:simpleType>
    </xsd:element>
    <xsd:element name="Approval_x0020_Record" ma:index="22" nillable="true" ma:displayName="Approval Record" ma:default="0" ma:description="BRD approvals, emails, documented customer approvals etc." ma:internalName="Approval_x0020_Record">
      <xsd:simpleType>
        <xsd:restriction base="dms:Boolean"/>
      </xsd:simpleType>
    </xsd:element>
    <xsd:element name="MediaServiceDateTaken" ma:index="25" nillable="true" ma:displayName="MediaServiceDateTaken" ma:hidden="true" ma:internalName="MediaServiceDateTaken" ma:readOnly="true">
      <xsd:simpleType>
        <xsd:restriction base="dms:Text"/>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ca7aa4-7fee-4083-94e1-2adc3ae970b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9" nillable="true" ma:displayName="Taxonomy Catch All Column" ma:hidden="true" ma:list="{45c7d4eb-f99c-41c4-8537-a09014e06515}" ma:internalName="TaxCatchAll" ma:showField="CatchAllData" ma:web="0dca7aa4-7fee-4083-94e1-2adc3ae970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dca7aa4-7fee-4083-94e1-2adc3ae970bc">
      <UserInfo>
        <DisplayName>Bettencourt, Helene H. (DESE)</DisplayName>
        <AccountId>18</AccountId>
        <AccountType/>
      </UserInfo>
    </SharedWithUsers>
    <lcf76f155ced4ddcb4097134ff3c332f xmlns="1d01d358-fb5c-480b-94c0-87be6b23463f">
      <Terms xmlns="http://schemas.microsoft.com/office/infopath/2007/PartnerControls"/>
    </lcf76f155ced4ddcb4097134ff3c332f>
    <TaxCatchAll xmlns="0dca7aa4-7fee-4083-94e1-2adc3ae970bc" xsi:nil="true"/>
    <File_x0020_Status xmlns="1d01d358-fb5c-480b-94c0-87be6b23463f">Draft</File_x0020_Status>
    <Admin_x0020_Year xmlns="1d01d358-fb5c-480b-94c0-87be6b23463f">
      <Value>2020</Value>
    </Admin_x0020_Year>
    <Required_x0020_Document xmlns="1d01d358-fb5c-480b-94c0-87be6b23463f" xsi:nil="true"/>
    <Approval_x0020_Record xmlns="1d01d358-fb5c-480b-94c0-87be6b23463f">false</Approval_x0020_Record>
    <Category0 xmlns="1d01d358-fb5c-480b-94c0-87be6b23463f">To be assigned</Category0>
    <Date xmlns="1d01d358-fb5c-480b-94c0-87be6b23463f" xsi:nil="true"/>
    <Meeting_x0020_Name xmlns="1d01d358-fb5c-480b-94c0-87be6b23463f" xsi:nil="true"/>
    <Category xmlns="1d01d358-fb5c-480b-94c0-87be6b23463f" xsi:nil="true"/>
    <Archive xmlns="1d01d358-fb5c-480b-94c0-87be6b23463f">false</Archiv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A266A7-9D43-44CE-8FEE-F7F6F8BD5827}"/>
</file>

<file path=customXml/itemProps2.xml><?xml version="1.0" encoding="utf-8"?>
<ds:datastoreItem xmlns:ds="http://schemas.openxmlformats.org/officeDocument/2006/customXml" ds:itemID="{FA434A98-F106-45CE-8E8A-DD686612E616}">
  <ds:schemaRefs>
    <ds:schemaRef ds:uri="http://purl.org/dc/terms/"/>
    <ds:schemaRef ds:uri="http://schemas.openxmlformats.org/package/2006/metadata/core-properties"/>
    <ds:schemaRef ds:uri="fdcd57df-05e8-4749-9cc8-5afe3dcd00a5"/>
    <ds:schemaRef ds:uri="http://schemas.microsoft.com/office/2006/documentManagement/types"/>
    <ds:schemaRef ds:uri="http://schemas.microsoft.com/office/infopath/2007/PartnerControls"/>
    <ds:schemaRef ds:uri="http://purl.org/dc/elements/1.1/"/>
    <ds:schemaRef ds:uri="http://schemas.microsoft.com/office/2006/metadata/properties"/>
    <ds:schemaRef ds:uri="b906d55b-a694-4ee1-a926-b6d0b5dbfc30"/>
    <ds:schemaRef ds:uri="http://www.w3.org/XML/1998/namespace"/>
    <ds:schemaRef ds:uri="http://purl.org/dc/dcmitype/"/>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477</TotalTime>
  <Words>1908</Words>
  <Application>Microsoft Office PowerPoint</Application>
  <PresentationFormat>Widescreen</PresentationFormat>
  <Paragraphs>292</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MCAS Scoring of Science &amp; Technology/Engineering Constructed-Response Items Grade 8</vt:lpstr>
      <vt:lpstr>Today’s Agenda</vt:lpstr>
      <vt:lpstr>Life Cycle of Science and Technology/Engineering (STE) Item</vt:lpstr>
      <vt:lpstr>Constructed-Response (CR) Questions</vt:lpstr>
      <vt:lpstr>Things Not Scored on Science Tests</vt:lpstr>
      <vt:lpstr>Full Credit</vt:lpstr>
      <vt:lpstr>Scoring Overview: Benchmarking </vt:lpstr>
      <vt:lpstr>Scoring Overview: How Responses are Scored</vt:lpstr>
      <vt:lpstr>Constructed Response Scoring Training and Practice</vt:lpstr>
      <vt:lpstr>Gr. 8 STE  Physical Science  Question  </vt:lpstr>
      <vt:lpstr>Question</vt:lpstr>
      <vt:lpstr>Item Information</vt:lpstr>
      <vt:lpstr>Scoring Guide (2 points)</vt:lpstr>
      <vt:lpstr>Scoring Notes</vt:lpstr>
      <vt:lpstr>Anchor: Score 2</vt:lpstr>
      <vt:lpstr>Anchor: Score 1</vt:lpstr>
      <vt:lpstr>Anchor: Score 0</vt:lpstr>
      <vt:lpstr>Individual Scoring of Student Responses</vt:lpstr>
      <vt:lpstr>Response A –Page 9</vt:lpstr>
      <vt:lpstr>Response B – Page 10</vt:lpstr>
      <vt:lpstr>Response C – Page 11</vt:lpstr>
      <vt:lpstr>Response D – Page 12</vt:lpstr>
      <vt:lpstr>Response E – Page 13</vt:lpstr>
      <vt:lpstr>Gr. 8 STE  Life Science Question  </vt:lpstr>
      <vt:lpstr>Question</vt:lpstr>
      <vt:lpstr>Item Information</vt:lpstr>
      <vt:lpstr>Scoring Guide (3 points)</vt:lpstr>
      <vt:lpstr>Scoring Notes</vt:lpstr>
      <vt:lpstr>Anchor Score 3</vt:lpstr>
      <vt:lpstr>Anchor Score 3 (cont.)</vt:lpstr>
      <vt:lpstr>Anchor Score 2</vt:lpstr>
      <vt:lpstr>Anchor Score 1</vt:lpstr>
      <vt:lpstr>Anchor Score 1 (cont.)</vt:lpstr>
      <vt:lpstr>Anchor Score 0</vt:lpstr>
      <vt:lpstr>Individual Scoring of Student Responses</vt:lpstr>
      <vt:lpstr>Response A –Page 26</vt:lpstr>
      <vt:lpstr>Response A (cont.)</vt:lpstr>
      <vt:lpstr>Response B –Page 27</vt:lpstr>
      <vt:lpstr>Response C –Page 28</vt:lpstr>
      <vt:lpstr>Response D –Page 29</vt:lpstr>
      <vt:lpstr>Response D (cont.)</vt:lpstr>
      <vt:lpstr>Response E –Page 30</vt:lpstr>
      <vt:lpstr>Response E (cont.)</vt:lpstr>
      <vt:lpstr>Resources on DESE Website</vt:lpstr>
      <vt:lpstr>Contact Information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STE Scoring PD Grade 8 STE</dc:title>
  <dc:creator>Lanai, Evy (DESE)</dc:creator>
  <cp:lastModifiedBy>Saunter, Isadel (DESE)</cp:lastModifiedBy>
  <cp:revision>201</cp:revision>
  <dcterms:created xsi:type="dcterms:W3CDTF">2022-10-11T20:32:22Z</dcterms:created>
  <dcterms:modified xsi:type="dcterms:W3CDTF">2024-05-06T18:54:53Z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Order">
    <vt:r8>4411600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ContentTypeId">
    <vt:lpwstr>0x010100D75FB14DB3FE6C4CA721D3340365D5E8</vt:lpwstr>
  </property>
</Properties>
</file>